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4"/>
  </p:sldMasterIdLst>
  <p:notesMasterIdLst>
    <p:notesMasterId r:id="rId17"/>
  </p:notesMasterIdLst>
  <p:sldIdLst>
    <p:sldId id="265" r:id="rId5"/>
    <p:sldId id="260" r:id="rId6"/>
    <p:sldId id="330" r:id="rId7"/>
    <p:sldId id="267" r:id="rId8"/>
    <p:sldId id="327" r:id="rId9"/>
    <p:sldId id="299" r:id="rId10"/>
    <p:sldId id="257" r:id="rId11"/>
    <p:sldId id="301" r:id="rId12"/>
    <p:sldId id="266" r:id="rId13"/>
    <p:sldId id="328" r:id="rId14"/>
    <p:sldId id="329" r:id="rId15"/>
    <p:sldId id="33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2C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A24001-9DA9-8E48-9535-74AF125F9B33}" v="23" dt="2022-08-09T19:02:48.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0"/>
    <p:restoredTop sz="59930"/>
  </p:normalViewPr>
  <p:slideViewPr>
    <p:cSldViewPr snapToGrid="0">
      <p:cViewPr varScale="1">
        <p:scale>
          <a:sx n="71" d="100"/>
          <a:sy n="71" d="100"/>
        </p:scale>
        <p:origin x="21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62EBC-A3E6-4947-A263-CADFB3B0F425}" type="datetimeFigureOut">
              <a:rPr lang="en-US" smtClean="0"/>
              <a:t>1/23/24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F45E3-1D11-274D-A5BA-91CBAA08426B}" type="slidenum">
              <a:rPr lang="en-US" smtClean="0"/>
              <a:t>‹#›</a:t>
            </a:fld>
            <a:endParaRPr lang="en-US"/>
          </a:p>
        </p:txBody>
      </p:sp>
    </p:spTree>
    <p:extLst>
      <p:ext uri="{BB962C8B-B14F-4D97-AF65-F5344CB8AC3E}">
        <p14:creationId xmlns:p14="http://schemas.microsoft.com/office/powerpoint/2010/main" val="180046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chwab.com/learn/story/schwabs-2022-long-term-capital-market-expecta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CF45E3-1D11-274D-A5BA-91CBAA08426B}" type="slidenum">
              <a:rPr lang="en-US" smtClean="0"/>
              <a:t>1</a:t>
            </a:fld>
            <a:endParaRPr lang="en-US"/>
          </a:p>
        </p:txBody>
      </p:sp>
    </p:spTree>
    <p:extLst>
      <p:ext uri="{BB962C8B-B14F-4D97-AF65-F5344CB8AC3E}">
        <p14:creationId xmlns:p14="http://schemas.microsoft.com/office/powerpoint/2010/main" val="1397129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kern="1200" dirty="0">
                <a:solidFill>
                  <a:schemeClr val="tx1"/>
                </a:solidFill>
                <a:latin typeface="+mn-lt"/>
                <a:ea typeface="+mn-ea"/>
                <a:cs typeface="Gotham Medium" pitchFamily="2" charset="0"/>
              </a:rPr>
              <a:t>Create income “buckets.” </a:t>
            </a:r>
            <a:r>
              <a:rPr lang="en-US" sz="1200" kern="1200" dirty="0">
                <a:solidFill>
                  <a:schemeClr val="tx1"/>
                </a:solidFill>
                <a:latin typeface="+mn-lt"/>
                <a:ea typeface="+mn-ea"/>
                <a:cs typeface="Gotham Medium" pitchFamily="2" charset="0"/>
              </a:rPr>
              <a:t>Consider creating different “buckets” of money for different purposes. For example, you can create buckets of money invested in different vehicles for different purposes. Bucket one would be your more liquid assets, such as savings or money market accounts. You can take money from this bucket for income for a few years to avoid having to sell investments when the market is declining. The other buckets are for longer term needs and often involve progressively riskier investments. </a:t>
            </a:r>
          </a:p>
          <a:p>
            <a:pPr>
              <a:lnSpc>
                <a:spcPct val="100000"/>
              </a:lnSpc>
            </a:pPr>
            <a:endParaRPr lang="en-US" sz="1200" b="1" kern="1200" dirty="0">
              <a:solidFill>
                <a:schemeClr val="tx1"/>
              </a:solidFill>
              <a:latin typeface="+mn-lt"/>
              <a:ea typeface="+mn-ea"/>
              <a:cs typeface="Gotham Medium" pitchFamily="2" charset="0"/>
            </a:endParaRPr>
          </a:p>
          <a:p>
            <a:pPr>
              <a:lnSpc>
                <a:spcPct val="100000"/>
              </a:lnSpc>
            </a:pPr>
            <a:r>
              <a:rPr lang="en-US" sz="1200" b="1" kern="1200" dirty="0">
                <a:solidFill>
                  <a:schemeClr val="tx1"/>
                </a:solidFill>
                <a:latin typeface="+mn-lt"/>
                <a:ea typeface="+mn-ea"/>
                <a:cs typeface="Gotham Medium" pitchFamily="2" charset="0"/>
              </a:rPr>
              <a:t>Take some risk off the table. </a:t>
            </a:r>
            <a:r>
              <a:rPr lang="en-US" sz="1200" kern="1200" dirty="0">
                <a:solidFill>
                  <a:schemeClr val="tx1"/>
                </a:solidFill>
                <a:latin typeface="+mn-lt"/>
                <a:ea typeface="+mn-ea"/>
                <a:cs typeface="Gotham Medium" pitchFamily="2" charset="0"/>
              </a:rPr>
              <a:t>This is a good time to make sure you have a fixed income strategy in place. No one wants to rely on the ups and downs of the market for the income they need to cover their basic living expenses in retirement, so look at income sources that guarantee these needs are met. These sources could likely include social security, pensions, annuities, and other “conservative” investments such as TIPS or bonds. </a:t>
            </a:r>
          </a:p>
          <a:p>
            <a:pPr>
              <a:lnSpc>
                <a:spcPct val="100000"/>
              </a:lnSpc>
            </a:pPr>
            <a:endParaRPr lang="en-US" sz="1200" b="1" kern="1200" dirty="0">
              <a:solidFill>
                <a:schemeClr val="tx1"/>
              </a:solidFill>
              <a:latin typeface="+mn-lt"/>
              <a:ea typeface="+mn-ea"/>
              <a:cs typeface="Gotham Medium" pitchFamily="2" charset="0"/>
            </a:endParaRPr>
          </a:p>
          <a:p>
            <a:pPr>
              <a:lnSpc>
                <a:spcPct val="100000"/>
              </a:lnSpc>
            </a:pPr>
            <a:r>
              <a:rPr lang="en-US" sz="1200" b="1" kern="1200" dirty="0">
                <a:solidFill>
                  <a:schemeClr val="tx1"/>
                </a:solidFill>
                <a:latin typeface="+mn-lt"/>
                <a:ea typeface="+mn-ea"/>
                <a:cs typeface="Gotham Medium" pitchFamily="2" charset="0"/>
              </a:rPr>
              <a:t>Work with a financial professional. </a:t>
            </a:r>
            <a:r>
              <a:rPr lang="en-US" sz="1200" kern="1200" dirty="0">
                <a:solidFill>
                  <a:schemeClr val="tx1"/>
                </a:solidFill>
                <a:latin typeface="+mn-lt"/>
                <a:ea typeface="+mn-ea"/>
                <a:cs typeface="Gotham Medium" pitchFamily="2" charset="0"/>
              </a:rPr>
              <a:t>According to studies by Vanguard and Morningstar, those who worked with a good financial professional had improved financial outcomes.* Financial professionals can help you develop and implement a retirement income strategy customized for you. This will include making the right decisions for your social security and pension benefits, helping you diversify your income-producing assets, and identifying where insurance and annuity products can help fill any income gaps. </a:t>
            </a:r>
          </a:p>
          <a:p>
            <a:endParaRPr lang="en-US" dirty="0"/>
          </a:p>
          <a:p>
            <a:pPr>
              <a:lnSpc>
                <a:spcPct val="100000"/>
              </a:lnSpc>
            </a:pPr>
            <a:r>
              <a:rPr lang="en-US" sz="1200" b="1" kern="1200" dirty="0">
                <a:solidFill>
                  <a:schemeClr val="tx1"/>
                </a:solidFill>
                <a:latin typeface="+mn-lt"/>
                <a:ea typeface="+mn-ea"/>
                <a:cs typeface="Calibri" panose="020F0502020204030204" pitchFamily="34" charset="0"/>
              </a:rPr>
              <a:t>Lower your expenses during your initial years of retirement. </a:t>
            </a:r>
            <a:r>
              <a:rPr lang="en-US" sz="1200" kern="1200" dirty="0">
                <a:solidFill>
                  <a:schemeClr val="tx1"/>
                </a:solidFill>
                <a:latin typeface="+mn-lt"/>
                <a:ea typeface="+mn-ea"/>
                <a:cs typeface="Calibri" panose="020F0502020204030204" pitchFamily="34" charset="0"/>
              </a:rPr>
              <a:t>Putting off that dream vacation or not buying that vacation home for a couple of years could help bolster your retirement portfolio and increase how long your money will last. If you’re considering moving, do some research to determine which locales will meet your retirement goals. AARP, US News and World Report, and Kiplinger frequently publish lists of the best, affordable places to retire.</a:t>
            </a:r>
          </a:p>
          <a:p>
            <a:pPr>
              <a:lnSpc>
                <a:spcPct val="100000"/>
              </a:lnSpc>
            </a:pPr>
            <a:endParaRPr lang="en-US" sz="1200" kern="1200" dirty="0">
              <a:solidFill>
                <a:schemeClr val="tx1"/>
              </a:solidFill>
              <a:latin typeface="+mn-lt"/>
              <a:ea typeface="+mn-ea"/>
              <a:cs typeface="Calibri" panose="020F0502020204030204" pitchFamily="34" charset="0"/>
            </a:endParaRPr>
          </a:p>
          <a:p>
            <a:pPr>
              <a:lnSpc>
                <a:spcPct val="100000"/>
              </a:lnSpc>
            </a:pPr>
            <a:r>
              <a:rPr lang="en-US" sz="1200" b="1" kern="1200" dirty="0">
                <a:solidFill>
                  <a:schemeClr val="tx1"/>
                </a:solidFill>
                <a:latin typeface="+mn-lt"/>
                <a:ea typeface="+mn-ea"/>
                <a:cs typeface="Calibri" panose="020F0502020204030204" pitchFamily="34" charset="0"/>
              </a:rPr>
              <a:t>Consider a second career</a:t>
            </a:r>
            <a:r>
              <a:rPr lang="en-US" sz="1200" kern="1200" dirty="0">
                <a:solidFill>
                  <a:schemeClr val="tx1"/>
                </a:solidFill>
                <a:latin typeface="+mn-lt"/>
                <a:ea typeface="+mn-ea"/>
                <a:cs typeface="Calibri" panose="020F0502020204030204" pitchFamily="34" charset="0"/>
              </a:rPr>
              <a:t>. There are lots of options including working as a consultant in your former line of work, a part-time job at a local business, or a paid position at a favorite charity. Some organizations recognize the value of retirees and specifically target them for temporary positions. AARP has an entire network of “</a:t>
            </a:r>
            <a:r>
              <a:rPr lang="en-US" sz="1200" b="0" i="0" kern="1200" dirty="0">
                <a:solidFill>
                  <a:schemeClr val="tx1"/>
                </a:solidFill>
                <a:effectLst/>
                <a:latin typeface="+mn-lt"/>
                <a:ea typeface="+mn-ea"/>
                <a:cs typeface="+mn-cs"/>
              </a:rPr>
              <a:t>smart organizations that know an age-diverse workforce is good for business.” **</a:t>
            </a:r>
            <a:endParaRPr lang="en-US" sz="1200" kern="1200" dirty="0">
              <a:solidFill>
                <a:schemeClr val="tx1"/>
              </a:solidFill>
              <a:latin typeface="+mn-lt"/>
              <a:ea typeface="+mn-ea"/>
              <a:cs typeface="Calibri" panose="020F0502020204030204" pitchFamily="34" charset="0"/>
            </a:endParaRPr>
          </a:p>
          <a:p>
            <a:pPr>
              <a:lnSpc>
                <a:spcPct val="100000"/>
              </a:lnSpc>
            </a:pPr>
            <a:endParaRPr lang="en-US" sz="1200" b="1" kern="1200" dirty="0">
              <a:solidFill>
                <a:schemeClr val="tx1"/>
              </a:solidFill>
              <a:latin typeface="+mn-lt"/>
              <a:ea typeface="+mn-ea"/>
              <a:cs typeface="Calibri" panose="020F0502020204030204" pitchFamily="34" charset="0"/>
            </a:endParaRPr>
          </a:p>
          <a:p>
            <a:pPr>
              <a:lnSpc>
                <a:spcPct val="100000"/>
              </a:lnSpc>
            </a:pPr>
            <a:r>
              <a:rPr lang="en-US" sz="1200" b="1" kern="1200" dirty="0">
                <a:solidFill>
                  <a:schemeClr val="tx1"/>
                </a:solidFill>
                <a:latin typeface="+mn-lt"/>
                <a:ea typeface="+mn-ea"/>
                <a:cs typeface="Calibri" panose="020F0502020204030204" pitchFamily="34" charset="0"/>
              </a:rPr>
              <a:t>Delay retirement. </a:t>
            </a:r>
            <a:r>
              <a:rPr lang="en-US" sz="1200" kern="1200" dirty="0">
                <a:solidFill>
                  <a:schemeClr val="tx1"/>
                </a:solidFill>
                <a:latin typeface="+mn-lt"/>
                <a:ea typeface="+mn-ea"/>
                <a:cs typeface="Calibri" panose="020F0502020204030204" pitchFamily="34" charset="0"/>
              </a:rPr>
              <a:t>You can avoid withdrawing money when your portfolio is down and potentially keep adding funds to your nest egg. </a:t>
            </a:r>
            <a:r>
              <a:rPr lang="en-US" sz="1200" i="1" kern="1200" dirty="0">
                <a:solidFill>
                  <a:schemeClr val="tx1"/>
                </a:solidFill>
                <a:latin typeface="+mn-lt"/>
                <a:ea typeface="+mn-ea"/>
                <a:cs typeface="Calibri" panose="020F0502020204030204" pitchFamily="34" charset="0"/>
              </a:rPr>
              <a:t>(If you’re experiencing a bear market, you’ll be adding to your portfolio at lower prices.)</a:t>
            </a:r>
            <a:r>
              <a:rPr lang="en-US" sz="1200" kern="1200" dirty="0">
                <a:solidFill>
                  <a:schemeClr val="tx1"/>
                </a:solidFill>
                <a:latin typeface="+mn-lt"/>
                <a:ea typeface="+mn-ea"/>
                <a:cs typeface="Calibri" panose="020F0502020204030204" pitchFamily="34" charset="0"/>
              </a:rPr>
              <a:t> In fact, one of your primary goals should be to save more during this time.</a:t>
            </a:r>
          </a:p>
          <a:p>
            <a:endParaRPr lang="en-US" dirty="0"/>
          </a:p>
          <a:p>
            <a:r>
              <a:rPr lang="en-US" dirty="0"/>
              <a:t>*https://</a:t>
            </a:r>
            <a:r>
              <a:rPr lang="en-US" dirty="0" err="1"/>
              <a:t>smartasset.com</a:t>
            </a:r>
            <a:r>
              <a:rPr lang="en-US" dirty="0"/>
              <a:t>/data-studies/benefits-of-working-with-a-financial-advisor-2021</a:t>
            </a:r>
          </a:p>
          <a:p>
            <a:r>
              <a:rPr lang="en-US" dirty="0"/>
              <a:t>**https://</a:t>
            </a:r>
            <a:r>
              <a:rPr lang="en-US" dirty="0" err="1"/>
              <a:t>jobs.aarp.org</a:t>
            </a:r>
            <a:r>
              <a:rPr lang="en-US" dirty="0"/>
              <a:t>/</a:t>
            </a:r>
          </a:p>
        </p:txBody>
      </p:sp>
      <p:sp>
        <p:nvSpPr>
          <p:cNvPr id="4" name="Slide Number Placeholder 3"/>
          <p:cNvSpPr>
            <a:spLocks noGrp="1"/>
          </p:cNvSpPr>
          <p:nvPr>
            <p:ph type="sldNum" sz="quarter" idx="5"/>
          </p:nvPr>
        </p:nvSpPr>
        <p:spPr/>
        <p:txBody>
          <a:bodyPr/>
          <a:lstStyle/>
          <a:p>
            <a:fld id="{15CF45E3-1D11-274D-A5BA-91CBAA08426B}" type="slidenum">
              <a:rPr lang="en-US" smtClean="0"/>
              <a:t>10</a:t>
            </a:fld>
            <a:endParaRPr lang="en-US"/>
          </a:p>
        </p:txBody>
      </p:sp>
    </p:spTree>
    <p:extLst>
      <p:ext uri="{BB962C8B-B14F-4D97-AF65-F5344CB8AC3E}">
        <p14:creationId xmlns:p14="http://schemas.microsoft.com/office/powerpoint/2010/main" val="3949006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endParaRPr lang="en-US" dirty="0"/>
          </a:p>
        </p:txBody>
      </p:sp>
      <p:sp>
        <p:nvSpPr>
          <p:cNvPr id="4" name="Slide Number Placeholder 3"/>
          <p:cNvSpPr>
            <a:spLocks noGrp="1"/>
          </p:cNvSpPr>
          <p:nvPr>
            <p:ph type="sldNum" sz="quarter" idx="5"/>
          </p:nvPr>
        </p:nvSpPr>
        <p:spPr/>
        <p:txBody>
          <a:bodyPr/>
          <a:lstStyle/>
          <a:p>
            <a:fld id="{15CF45E3-1D11-274D-A5BA-91CBAA08426B}" type="slidenum">
              <a:rPr lang="en-US" smtClean="0"/>
              <a:t>11</a:t>
            </a:fld>
            <a:endParaRPr lang="en-US"/>
          </a:p>
        </p:txBody>
      </p:sp>
    </p:spTree>
    <p:extLst>
      <p:ext uri="{BB962C8B-B14F-4D97-AF65-F5344CB8AC3E}">
        <p14:creationId xmlns:p14="http://schemas.microsoft.com/office/powerpoint/2010/main" val="561070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kern="1200" dirty="0">
                <a:solidFill>
                  <a:schemeClr val="tx1"/>
                </a:solidFill>
                <a:latin typeface="+mn-lt"/>
                <a:ea typeface="+mn-ea"/>
                <a:cs typeface="Gotham Medium" pitchFamily="2" charset="0"/>
              </a:rPr>
              <a:t>Create income “buckets.” </a:t>
            </a:r>
            <a:r>
              <a:rPr lang="en-US" sz="1200" kern="1200" dirty="0">
                <a:solidFill>
                  <a:schemeClr val="tx1"/>
                </a:solidFill>
                <a:latin typeface="+mn-lt"/>
                <a:ea typeface="+mn-ea"/>
                <a:cs typeface="Gotham Medium" pitchFamily="2" charset="0"/>
              </a:rPr>
              <a:t>Consider creating different “buckets” of money for different purposes. For example, you can create buckets of money invested in different vehicles for different purposes. Bucket one would be your more liquid assets, such as savings or money market accounts. You can take money from this bucket for income for a few years to avoid having to sell investments when the market is declining. The other buckets are for longer term needs and often involve progressively riskier investments. </a:t>
            </a:r>
          </a:p>
          <a:p>
            <a:pPr>
              <a:lnSpc>
                <a:spcPct val="100000"/>
              </a:lnSpc>
            </a:pPr>
            <a:endParaRPr lang="en-US" sz="1200" b="1" kern="1200" dirty="0">
              <a:solidFill>
                <a:schemeClr val="tx1"/>
              </a:solidFill>
              <a:latin typeface="+mn-lt"/>
              <a:ea typeface="+mn-ea"/>
              <a:cs typeface="Gotham Medium" pitchFamily="2" charset="0"/>
            </a:endParaRPr>
          </a:p>
          <a:p>
            <a:pPr>
              <a:lnSpc>
                <a:spcPct val="100000"/>
              </a:lnSpc>
            </a:pPr>
            <a:r>
              <a:rPr lang="en-US" sz="1200" b="1" kern="1200" dirty="0">
                <a:solidFill>
                  <a:schemeClr val="tx1"/>
                </a:solidFill>
                <a:latin typeface="+mn-lt"/>
                <a:ea typeface="+mn-ea"/>
                <a:cs typeface="Gotham Medium" pitchFamily="2" charset="0"/>
              </a:rPr>
              <a:t>Take some risk off the table. </a:t>
            </a:r>
            <a:r>
              <a:rPr lang="en-US" sz="1200" kern="1200" dirty="0">
                <a:solidFill>
                  <a:schemeClr val="tx1"/>
                </a:solidFill>
                <a:latin typeface="+mn-lt"/>
                <a:ea typeface="+mn-ea"/>
                <a:cs typeface="Gotham Medium" pitchFamily="2" charset="0"/>
              </a:rPr>
              <a:t>This is a good time to make sure you have a fixed income strategy in place. No one wants to rely on the ups and downs of the market for the income they need to cover their basic living expenses in retirement, so look at income sources that guarantee these needs are met. These sources could likely include social security, pensions, annuities, and other “conservative” investments such as TIPS or bonds. </a:t>
            </a:r>
          </a:p>
          <a:p>
            <a:pPr>
              <a:lnSpc>
                <a:spcPct val="100000"/>
              </a:lnSpc>
            </a:pPr>
            <a:endParaRPr lang="en-US" sz="1200" b="1" kern="1200" dirty="0">
              <a:solidFill>
                <a:schemeClr val="tx1"/>
              </a:solidFill>
              <a:latin typeface="+mn-lt"/>
              <a:ea typeface="+mn-ea"/>
              <a:cs typeface="Gotham Medium" pitchFamily="2" charset="0"/>
            </a:endParaRPr>
          </a:p>
          <a:p>
            <a:pPr>
              <a:lnSpc>
                <a:spcPct val="100000"/>
              </a:lnSpc>
            </a:pPr>
            <a:r>
              <a:rPr lang="en-US" sz="1200" b="1" kern="1200" dirty="0">
                <a:solidFill>
                  <a:schemeClr val="tx1"/>
                </a:solidFill>
                <a:latin typeface="+mn-lt"/>
                <a:ea typeface="+mn-ea"/>
                <a:cs typeface="Gotham Medium" pitchFamily="2" charset="0"/>
              </a:rPr>
              <a:t>Work with a financial professional. </a:t>
            </a:r>
            <a:r>
              <a:rPr lang="en-US" sz="1200" kern="1200" dirty="0">
                <a:solidFill>
                  <a:schemeClr val="tx1"/>
                </a:solidFill>
                <a:latin typeface="+mn-lt"/>
                <a:ea typeface="+mn-ea"/>
                <a:cs typeface="Gotham Medium" pitchFamily="2" charset="0"/>
              </a:rPr>
              <a:t>According to studies by Vanguard and Morningstar, those who worked with a good financial professional had improved financial outcomes.* Financial professionals can help you develop and implement a retirement income strategy customized for you. This will include making the right decisions for your social security and pension benefits, helping you diversify your income-producing assets, and identifying where insurance and annuity products can help fill any income gaps. </a:t>
            </a:r>
          </a:p>
          <a:p>
            <a:endParaRPr lang="en-US" dirty="0"/>
          </a:p>
          <a:p>
            <a:pPr>
              <a:lnSpc>
                <a:spcPct val="100000"/>
              </a:lnSpc>
            </a:pPr>
            <a:r>
              <a:rPr lang="en-US" sz="1200" b="1" kern="1200" dirty="0">
                <a:solidFill>
                  <a:schemeClr val="tx1"/>
                </a:solidFill>
                <a:latin typeface="+mn-lt"/>
                <a:ea typeface="+mn-ea"/>
                <a:cs typeface="Calibri" panose="020F0502020204030204" pitchFamily="34" charset="0"/>
              </a:rPr>
              <a:t>Lower your expenses during your initial years of retirement. </a:t>
            </a:r>
            <a:r>
              <a:rPr lang="en-US" sz="1200" kern="1200" dirty="0">
                <a:solidFill>
                  <a:schemeClr val="tx1"/>
                </a:solidFill>
                <a:latin typeface="+mn-lt"/>
                <a:ea typeface="+mn-ea"/>
                <a:cs typeface="Calibri" panose="020F0502020204030204" pitchFamily="34" charset="0"/>
              </a:rPr>
              <a:t>Putting off that dream vacation or not buying that vacation home for a couple of years could help bolster your retirement portfolio and increase how long your money will last. If you’re considering moving, do some research to determine which locales will meet your retirement goals. AARP, US News and World Report, and Kiplinger frequently publish lists of the best, affordable places to retire.</a:t>
            </a:r>
          </a:p>
          <a:p>
            <a:pPr>
              <a:lnSpc>
                <a:spcPct val="100000"/>
              </a:lnSpc>
            </a:pPr>
            <a:endParaRPr lang="en-US" sz="1200" kern="1200" dirty="0">
              <a:solidFill>
                <a:schemeClr val="tx1"/>
              </a:solidFill>
              <a:latin typeface="+mn-lt"/>
              <a:ea typeface="+mn-ea"/>
              <a:cs typeface="Calibri" panose="020F0502020204030204" pitchFamily="34" charset="0"/>
            </a:endParaRPr>
          </a:p>
          <a:p>
            <a:pPr>
              <a:lnSpc>
                <a:spcPct val="100000"/>
              </a:lnSpc>
            </a:pPr>
            <a:r>
              <a:rPr lang="en-US" sz="1200" b="1" kern="1200" dirty="0">
                <a:solidFill>
                  <a:schemeClr val="tx1"/>
                </a:solidFill>
                <a:latin typeface="+mn-lt"/>
                <a:ea typeface="+mn-ea"/>
                <a:cs typeface="Calibri" panose="020F0502020204030204" pitchFamily="34" charset="0"/>
              </a:rPr>
              <a:t>Consider a second career</a:t>
            </a:r>
            <a:r>
              <a:rPr lang="en-US" sz="1200" kern="1200" dirty="0">
                <a:solidFill>
                  <a:schemeClr val="tx1"/>
                </a:solidFill>
                <a:latin typeface="+mn-lt"/>
                <a:ea typeface="+mn-ea"/>
                <a:cs typeface="Calibri" panose="020F0502020204030204" pitchFamily="34" charset="0"/>
              </a:rPr>
              <a:t>. There are lots of options including working as a consultant in your former line of work, a part-time job at a local business, or a paid position at a favorite charity. Some organizations recognize the value of retirees and specifically target them for temporary positions. AARP has an entire network of “</a:t>
            </a:r>
            <a:r>
              <a:rPr lang="en-US" sz="1200" b="0" i="0" kern="1200" dirty="0">
                <a:solidFill>
                  <a:schemeClr val="tx1"/>
                </a:solidFill>
                <a:effectLst/>
                <a:latin typeface="+mn-lt"/>
                <a:ea typeface="+mn-ea"/>
                <a:cs typeface="+mn-cs"/>
              </a:rPr>
              <a:t>smart organizations that know an age-diverse workforce is good for business.” **</a:t>
            </a:r>
            <a:endParaRPr lang="en-US" sz="1200" kern="1200" dirty="0">
              <a:solidFill>
                <a:schemeClr val="tx1"/>
              </a:solidFill>
              <a:latin typeface="+mn-lt"/>
              <a:ea typeface="+mn-ea"/>
              <a:cs typeface="Calibri" panose="020F0502020204030204" pitchFamily="34" charset="0"/>
            </a:endParaRPr>
          </a:p>
          <a:p>
            <a:pPr>
              <a:lnSpc>
                <a:spcPct val="100000"/>
              </a:lnSpc>
            </a:pPr>
            <a:endParaRPr lang="en-US" sz="1200" b="1" kern="1200" dirty="0">
              <a:solidFill>
                <a:schemeClr val="tx1"/>
              </a:solidFill>
              <a:latin typeface="+mn-lt"/>
              <a:ea typeface="+mn-ea"/>
              <a:cs typeface="Calibri" panose="020F0502020204030204" pitchFamily="34" charset="0"/>
            </a:endParaRPr>
          </a:p>
          <a:p>
            <a:pPr>
              <a:lnSpc>
                <a:spcPct val="100000"/>
              </a:lnSpc>
            </a:pPr>
            <a:r>
              <a:rPr lang="en-US" sz="1200" b="1" kern="1200" dirty="0">
                <a:solidFill>
                  <a:schemeClr val="tx1"/>
                </a:solidFill>
                <a:latin typeface="+mn-lt"/>
                <a:ea typeface="+mn-ea"/>
                <a:cs typeface="Calibri" panose="020F0502020204030204" pitchFamily="34" charset="0"/>
              </a:rPr>
              <a:t>Delay retirement. </a:t>
            </a:r>
            <a:r>
              <a:rPr lang="en-US" sz="1200" kern="1200" dirty="0">
                <a:solidFill>
                  <a:schemeClr val="tx1"/>
                </a:solidFill>
                <a:latin typeface="+mn-lt"/>
                <a:ea typeface="+mn-ea"/>
                <a:cs typeface="Calibri" panose="020F0502020204030204" pitchFamily="34" charset="0"/>
              </a:rPr>
              <a:t>You can avoid withdrawing money when your portfolio is down and potentially keep adding funds to your nest egg. </a:t>
            </a:r>
            <a:r>
              <a:rPr lang="en-US" sz="1200" i="1" kern="1200" dirty="0">
                <a:solidFill>
                  <a:schemeClr val="tx1"/>
                </a:solidFill>
                <a:latin typeface="+mn-lt"/>
                <a:ea typeface="+mn-ea"/>
                <a:cs typeface="Calibri" panose="020F0502020204030204" pitchFamily="34" charset="0"/>
              </a:rPr>
              <a:t>(If you’re experiencing a bear market, you’ll be adding to your portfolio at lower prices.)</a:t>
            </a:r>
            <a:r>
              <a:rPr lang="en-US" sz="1200" kern="1200" dirty="0">
                <a:solidFill>
                  <a:schemeClr val="tx1"/>
                </a:solidFill>
                <a:latin typeface="+mn-lt"/>
                <a:ea typeface="+mn-ea"/>
                <a:cs typeface="Calibri" panose="020F0502020204030204" pitchFamily="34" charset="0"/>
              </a:rPr>
              <a:t> In fact, one of your primary goals should be to save more during this time.</a:t>
            </a:r>
          </a:p>
          <a:p>
            <a:endParaRPr lang="en-US" dirty="0"/>
          </a:p>
          <a:p>
            <a:r>
              <a:rPr lang="en-US" dirty="0"/>
              <a:t>*https://</a:t>
            </a:r>
            <a:r>
              <a:rPr lang="en-US" dirty="0" err="1"/>
              <a:t>smartasset.com</a:t>
            </a:r>
            <a:r>
              <a:rPr lang="en-US" dirty="0"/>
              <a:t>/data-studies/benefits-of-working-with-a-financial-advisor-2021</a:t>
            </a:r>
          </a:p>
          <a:p>
            <a:r>
              <a:rPr lang="en-US" dirty="0"/>
              <a:t>**https://</a:t>
            </a:r>
            <a:r>
              <a:rPr lang="en-US" dirty="0" err="1"/>
              <a:t>jobs.aarp.org</a:t>
            </a:r>
            <a:r>
              <a:rPr lang="en-US" dirty="0"/>
              <a:t>/</a:t>
            </a:r>
          </a:p>
        </p:txBody>
      </p:sp>
      <p:sp>
        <p:nvSpPr>
          <p:cNvPr id="4" name="Slide Number Placeholder 3"/>
          <p:cNvSpPr>
            <a:spLocks noGrp="1"/>
          </p:cNvSpPr>
          <p:nvPr>
            <p:ph type="sldNum" sz="quarter" idx="5"/>
          </p:nvPr>
        </p:nvSpPr>
        <p:spPr/>
        <p:txBody>
          <a:bodyPr/>
          <a:lstStyle/>
          <a:p>
            <a:fld id="{15CF45E3-1D11-274D-A5BA-91CBAA08426B}" type="slidenum">
              <a:rPr lang="en-US" smtClean="0"/>
              <a:t>12</a:t>
            </a:fld>
            <a:endParaRPr lang="en-US"/>
          </a:p>
        </p:txBody>
      </p:sp>
    </p:spTree>
    <p:extLst>
      <p:ext uri="{BB962C8B-B14F-4D97-AF65-F5344CB8AC3E}">
        <p14:creationId xmlns:p14="http://schemas.microsoft.com/office/powerpoint/2010/main" val="183791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CF45E3-1D11-274D-A5BA-91CBAA08426B}" type="slidenum">
              <a:rPr lang="en-US" smtClean="0"/>
              <a:t>2</a:t>
            </a:fld>
            <a:endParaRPr lang="en-US"/>
          </a:p>
        </p:txBody>
      </p:sp>
    </p:spTree>
    <p:extLst>
      <p:ext uri="{BB962C8B-B14F-4D97-AF65-F5344CB8AC3E}">
        <p14:creationId xmlns:p14="http://schemas.microsoft.com/office/powerpoint/2010/main" val="43077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F45E3-1D11-274D-A5BA-91CBAA08426B}" type="slidenum">
              <a:rPr lang="en-US" smtClean="0"/>
              <a:t>3</a:t>
            </a:fld>
            <a:endParaRPr lang="en-US"/>
          </a:p>
        </p:txBody>
      </p:sp>
    </p:spTree>
    <p:extLst>
      <p:ext uri="{BB962C8B-B14F-4D97-AF65-F5344CB8AC3E}">
        <p14:creationId xmlns:p14="http://schemas.microsoft.com/office/powerpoint/2010/main" val="166571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CF45E3-1D11-274D-A5BA-91CBAA08426B}" type="slidenum">
              <a:rPr lang="en-US" smtClean="0"/>
              <a:t>4</a:t>
            </a:fld>
            <a:endParaRPr lang="en-US"/>
          </a:p>
        </p:txBody>
      </p:sp>
    </p:spTree>
    <p:extLst>
      <p:ext uri="{BB962C8B-B14F-4D97-AF65-F5344CB8AC3E}">
        <p14:creationId xmlns:p14="http://schemas.microsoft.com/office/powerpoint/2010/main" val="384924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I’m going to discuss as our final point today is way people typically address that income gap by tapping into the nest egg   --- which is what it is there for. So while we are working, and socking it away – it grows – we hope, basically up and down, but over enough time,  UP!</a:t>
            </a:r>
          </a:p>
          <a:p>
            <a:r>
              <a:rPr lang="en-US" dirty="0"/>
              <a:t> </a:t>
            </a:r>
            <a:endParaRPr lang="en-US" dirty="0">
              <a:cs typeface="Calibri"/>
            </a:endParaRPr>
          </a:p>
          <a:p>
            <a:r>
              <a:rPr lang="en-US" dirty="0"/>
              <a:t>A strange anomaly exists – it doesn’t matter if the market goes up then down, or down then up – so long as you don’t withdrawal any money. But remember, this is retirement, we need to withdrawal the money to live! So, let’s take a look at this sequence of returns, and how it plays out.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42D0571-D8A4-694F-AD06-D902E84FF763}" type="slidenum">
              <a:rPr lang="en-US" smtClean="0"/>
              <a:t>5</a:t>
            </a:fld>
            <a:endParaRPr lang="en-US"/>
          </a:p>
        </p:txBody>
      </p:sp>
    </p:spTree>
    <p:extLst>
      <p:ext uri="{BB962C8B-B14F-4D97-AF65-F5344CB8AC3E}">
        <p14:creationId xmlns:p14="http://schemas.microsoft.com/office/powerpoint/2010/main" val="319623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chart is from an internal source*</a:t>
            </a:r>
          </a:p>
          <a:p>
            <a:endParaRPr lang="en-US" i="1" dirty="0"/>
          </a:p>
          <a:p>
            <a:r>
              <a:rPr lang="en-US" dirty="0"/>
              <a:t>We invest $100,000 in a typical investment in the market, and we let it go for 24 years. On this slide, the ONLY difference is the Sequence of the annual returns in their portfolio.  Both Portfolios have starting values of $100,000 (one-time lump sum), and both average the same 8% overall annual return, the series is just inverted.</a:t>
            </a:r>
            <a:endParaRPr lang="en-US" dirty="0">
              <a:cs typeface="Calibri"/>
            </a:endParaRPr>
          </a:p>
          <a:p>
            <a:r>
              <a:rPr lang="en-US" dirty="0"/>
              <a:t> </a:t>
            </a:r>
            <a:endParaRPr lang="en-US" dirty="0">
              <a:cs typeface="Calibri"/>
            </a:endParaRPr>
          </a:p>
          <a:p>
            <a:r>
              <a:rPr lang="en-US" dirty="0"/>
              <a:t>It’s weird, it’s math, we love math!</a:t>
            </a:r>
            <a:endParaRPr lang="en-US" dirty="0">
              <a:cs typeface="Calibri"/>
            </a:endParaRPr>
          </a:p>
          <a:p>
            <a:r>
              <a:rPr lang="en-US" dirty="0"/>
              <a:t> </a:t>
            </a:r>
            <a:endParaRPr lang="en-US" dirty="0">
              <a:cs typeface="Calibri"/>
            </a:endParaRPr>
          </a:p>
          <a:p>
            <a:r>
              <a:rPr lang="en-US" dirty="0"/>
              <a:t>Now let’s look at the exact same scenario, but let’s start taking 5% out each year, as we would expect to do during retirement.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42D0571-D8A4-694F-AD06-D902E84FF763}" type="slidenum">
              <a:rPr lang="en-US" smtClean="0"/>
              <a:t>6</a:t>
            </a:fld>
            <a:endParaRPr lang="en-US"/>
          </a:p>
        </p:txBody>
      </p:sp>
    </p:spTree>
    <p:extLst>
      <p:ext uri="{BB962C8B-B14F-4D97-AF65-F5344CB8AC3E}">
        <p14:creationId xmlns:p14="http://schemas.microsoft.com/office/powerpoint/2010/main" val="420697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start taking income from our nest egg during this series of market events, which is of course, something we have to do! It’s called retirement income after all! Well, there is this massive difference in outcomes just depending on forces outside your control. </a:t>
            </a:r>
          </a:p>
          <a:p>
            <a:endParaRPr lang="en-US" dirty="0"/>
          </a:p>
          <a:p>
            <a:r>
              <a:rPr lang="en-US" dirty="0"/>
              <a:t>What I mean is you do all the right things, you follow all the rules, you’re no longer in control. The 4% rule states that if you stay in the market and take just 4% of your principal or earnings every year as income, there is close to a 100% chance (based on historical scenarios) you won’t run out of money for at least 30 years.* Sounds good. I’ll take those odds right down to the track.</a:t>
            </a:r>
            <a:endParaRPr lang="en-US" dirty="0">
              <a:cs typeface="Calibri"/>
            </a:endParaRPr>
          </a:p>
          <a:p>
            <a:endParaRPr lang="en-US" dirty="0">
              <a:cs typeface="Calibri"/>
            </a:endParaRPr>
          </a:p>
          <a:p>
            <a:r>
              <a:rPr lang="en-US" dirty="0">
                <a:cs typeface="Calibri"/>
              </a:rPr>
              <a:t>*https://</a:t>
            </a:r>
            <a:r>
              <a:rPr lang="en-US" dirty="0" err="1">
                <a:cs typeface="Calibri"/>
              </a:rPr>
              <a:t>www.schwab.com</a:t>
            </a:r>
            <a:r>
              <a:rPr lang="en-US" dirty="0">
                <a:cs typeface="Calibri"/>
              </a:rPr>
              <a:t>/learn/story/beyond-4-rule-how-much-can-you-spend-retirement</a:t>
            </a:r>
          </a:p>
          <a:p>
            <a:endParaRPr lang="en-US" dirty="0"/>
          </a:p>
        </p:txBody>
      </p:sp>
      <p:sp>
        <p:nvSpPr>
          <p:cNvPr id="4" name="Slide Number Placeholder 3"/>
          <p:cNvSpPr>
            <a:spLocks noGrp="1"/>
          </p:cNvSpPr>
          <p:nvPr>
            <p:ph type="sldNum" sz="quarter" idx="5"/>
          </p:nvPr>
        </p:nvSpPr>
        <p:spPr/>
        <p:txBody>
          <a:bodyPr/>
          <a:lstStyle/>
          <a:p>
            <a:fld id="{15CF45E3-1D11-274D-A5BA-91CBAA08426B}" type="slidenum">
              <a:rPr lang="en-US" smtClean="0"/>
              <a:t>7</a:t>
            </a:fld>
            <a:endParaRPr lang="en-US"/>
          </a:p>
        </p:txBody>
      </p:sp>
    </p:spTree>
    <p:extLst>
      <p:ext uri="{BB962C8B-B14F-4D97-AF65-F5344CB8AC3E}">
        <p14:creationId xmlns:p14="http://schemas.microsoft.com/office/powerpoint/2010/main" val="1341250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chart is from an internal source*</a:t>
            </a:r>
          </a:p>
          <a:p>
            <a:endParaRPr lang="en-US" dirty="0"/>
          </a:p>
          <a:p>
            <a:r>
              <a:rPr lang="en-US" dirty="0"/>
              <a:t>However, nowadays, that’s not the case. </a:t>
            </a:r>
          </a:p>
          <a:p>
            <a:endParaRPr lang="en-US" dirty="0"/>
          </a:p>
          <a:p>
            <a:r>
              <a:rPr lang="en-US" sz="1200" b="1" i="0" kern="1200" dirty="0">
                <a:solidFill>
                  <a:schemeClr val="tx1"/>
                </a:solidFill>
                <a:effectLst/>
                <a:latin typeface="+mn-lt"/>
                <a:ea typeface="+mn-ea"/>
                <a:cs typeface="+mn-cs"/>
              </a:rPr>
              <a:t>It's a rigid rule.</a:t>
            </a:r>
            <a:r>
              <a:rPr lang="en-US" sz="1200" b="0" i="0" kern="1200" dirty="0">
                <a:solidFill>
                  <a:schemeClr val="tx1"/>
                </a:solidFill>
                <a:effectLst/>
                <a:latin typeface="+mn-lt"/>
                <a:ea typeface="+mn-ea"/>
                <a:cs typeface="+mn-cs"/>
              </a:rPr>
              <a:t> The 4%-5% rule assumes you increase your spending every year by the rate of inflation—not on how your portfolio performed—which can be a challenge for some investors.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It applies to a specific portfolio composition.</a:t>
            </a:r>
            <a:r>
              <a:rPr lang="en-US" sz="1200" b="0" i="0" kern="1200" dirty="0">
                <a:solidFill>
                  <a:schemeClr val="tx1"/>
                </a:solidFill>
                <a:effectLst/>
                <a:latin typeface="+mn-lt"/>
                <a:ea typeface="+mn-ea"/>
                <a:cs typeface="+mn-cs"/>
              </a:rPr>
              <a:t> The rule applies to a hypothetical portfolio invested 50% in stocks and 50% in bonds. Your actual portfolio composition may differ, and you may change your investments over time during your retirement. </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It uses historical market returns.</a:t>
            </a:r>
            <a:r>
              <a:rPr lang="en-US" sz="1200" b="0" i="0" kern="1200" dirty="0">
                <a:solidFill>
                  <a:schemeClr val="tx1"/>
                </a:solidFill>
                <a:effectLst/>
                <a:latin typeface="+mn-lt"/>
                <a:ea typeface="+mn-ea"/>
                <a:cs typeface="+mn-cs"/>
              </a:rPr>
              <a:t> Analysis by Charles Schwab projects that market returns for stocks and bonds over the next decade are </a:t>
            </a:r>
            <a:r>
              <a:rPr lang="en-US" sz="1200" b="0" i="0" u="sng" kern="1200" dirty="0">
                <a:solidFill>
                  <a:schemeClr val="tx1"/>
                </a:solidFill>
                <a:effectLst/>
                <a:latin typeface="+mn-lt"/>
                <a:ea typeface="+mn-ea"/>
                <a:cs typeface="+mn-cs"/>
                <a:hlinkClick r:id="rId3"/>
              </a:rPr>
              <a:t>likely to be below historical averages</a:t>
            </a:r>
            <a:r>
              <a:rPr lang="en-US" sz="1200" b="0" i="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It doesn't include taxes or investment fees.</a:t>
            </a:r>
            <a:endParaRPr lang="en-US" dirty="0"/>
          </a:p>
          <a:p>
            <a:endParaRPr lang="en-US" dirty="0">
              <a:cs typeface="Calibri"/>
            </a:endParaRPr>
          </a:p>
          <a:p>
            <a:r>
              <a:rPr lang="en-US" dirty="0"/>
              <a:t>If you have any questions on the last section, make sure to sign up for your complimentary consultation *</a:t>
            </a:r>
            <a:r>
              <a:rPr lang="en-US" i="1" dirty="0"/>
              <a:t>put up appointment pop-up</a:t>
            </a:r>
            <a:r>
              <a:rPr lang="en-US" dirty="0"/>
              <a:t>*. I just have a few more important items I want to also share with you.</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*https://</a:t>
            </a:r>
            <a:r>
              <a:rPr lang="en-US" dirty="0" err="1">
                <a:cs typeface="Calibri"/>
              </a:rPr>
              <a:t>www.schwab.com</a:t>
            </a:r>
            <a:r>
              <a:rPr lang="en-US" dirty="0">
                <a:cs typeface="Calibri"/>
              </a:rPr>
              <a:t>/learn/story/beyond-4-rule-how-much-can-you-spend-retirement</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42D0571-D8A4-694F-AD06-D902E84FF763}" type="slidenum">
              <a:rPr lang="en-US" smtClean="0"/>
              <a:t>8</a:t>
            </a:fld>
            <a:endParaRPr lang="en-US"/>
          </a:p>
        </p:txBody>
      </p:sp>
    </p:spTree>
    <p:extLst>
      <p:ext uri="{BB962C8B-B14F-4D97-AF65-F5344CB8AC3E}">
        <p14:creationId xmlns:p14="http://schemas.microsoft.com/office/powerpoint/2010/main" val="2295150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1" kern="1200" dirty="0">
                <a:solidFill>
                  <a:schemeClr val="tx1"/>
                </a:solidFill>
                <a:latin typeface="+mn-lt"/>
                <a:ea typeface="+mn-ea"/>
                <a:cs typeface="Gotham Medium" pitchFamily="2" charset="0"/>
              </a:rPr>
              <a:t>Create income “buckets.” </a:t>
            </a:r>
            <a:r>
              <a:rPr lang="en-US" sz="1200" kern="1200" dirty="0">
                <a:solidFill>
                  <a:schemeClr val="tx1"/>
                </a:solidFill>
                <a:latin typeface="+mn-lt"/>
                <a:ea typeface="+mn-ea"/>
                <a:cs typeface="Gotham Medium" pitchFamily="2" charset="0"/>
              </a:rPr>
              <a:t>Consider creating different “buckets” of money for different purposes. For example, you can create buckets of money invested in different vehicles for different purposes. Bucket one would be your more liquid assets, such as savings or money market accounts. You can take money from this bucket for income for a few years to avoid having to sell investments when the market is declining. The other buckets are for longer term needs and often involve progressively riskier investments. </a:t>
            </a:r>
          </a:p>
          <a:p>
            <a:pPr>
              <a:lnSpc>
                <a:spcPct val="100000"/>
              </a:lnSpc>
            </a:pPr>
            <a:endParaRPr lang="en-US" sz="1200" b="1" kern="1200" dirty="0">
              <a:solidFill>
                <a:schemeClr val="tx1"/>
              </a:solidFill>
              <a:latin typeface="+mn-lt"/>
              <a:ea typeface="+mn-ea"/>
              <a:cs typeface="Gotham Medium" pitchFamily="2" charset="0"/>
            </a:endParaRPr>
          </a:p>
          <a:p>
            <a:pPr>
              <a:lnSpc>
                <a:spcPct val="100000"/>
              </a:lnSpc>
            </a:pPr>
            <a:r>
              <a:rPr lang="en-US" sz="1200" b="1" kern="1200" dirty="0">
                <a:solidFill>
                  <a:schemeClr val="tx1"/>
                </a:solidFill>
                <a:latin typeface="+mn-lt"/>
                <a:ea typeface="+mn-ea"/>
                <a:cs typeface="Gotham Medium" pitchFamily="2" charset="0"/>
              </a:rPr>
              <a:t>Take some risk off the table. </a:t>
            </a:r>
            <a:r>
              <a:rPr lang="en-US" sz="1200" kern="1200" dirty="0">
                <a:solidFill>
                  <a:schemeClr val="tx1"/>
                </a:solidFill>
                <a:latin typeface="+mn-lt"/>
                <a:ea typeface="+mn-ea"/>
                <a:cs typeface="Gotham Medium" pitchFamily="2" charset="0"/>
              </a:rPr>
              <a:t>This is a good time to make sure you have a fixed income strategy in place. No one wants to rely on the ups and downs of the market for the income they need to cover their basic living expenses in retirement, so look at income sources that guarantee these needs are met. These sources could likely include social security, pensions, annuities, and other “conservative” investments such as TIPS or bonds. </a:t>
            </a:r>
          </a:p>
          <a:p>
            <a:pPr>
              <a:lnSpc>
                <a:spcPct val="100000"/>
              </a:lnSpc>
            </a:pPr>
            <a:endParaRPr lang="en-US" sz="1200" b="1" kern="1200" dirty="0">
              <a:solidFill>
                <a:schemeClr val="tx1"/>
              </a:solidFill>
              <a:latin typeface="+mn-lt"/>
              <a:ea typeface="+mn-ea"/>
              <a:cs typeface="Gotham Medium" pitchFamily="2" charset="0"/>
            </a:endParaRPr>
          </a:p>
          <a:p>
            <a:pPr>
              <a:lnSpc>
                <a:spcPct val="100000"/>
              </a:lnSpc>
            </a:pPr>
            <a:r>
              <a:rPr lang="en-US" sz="1200" b="1" kern="1200" dirty="0">
                <a:solidFill>
                  <a:schemeClr val="tx1"/>
                </a:solidFill>
                <a:latin typeface="+mn-lt"/>
                <a:ea typeface="+mn-ea"/>
                <a:cs typeface="Gotham Medium" pitchFamily="2" charset="0"/>
              </a:rPr>
              <a:t>Work with a financial professional. </a:t>
            </a:r>
            <a:r>
              <a:rPr lang="en-US" sz="1200" kern="1200" dirty="0">
                <a:solidFill>
                  <a:schemeClr val="tx1"/>
                </a:solidFill>
                <a:latin typeface="+mn-lt"/>
                <a:ea typeface="+mn-ea"/>
                <a:cs typeface="Gotham Medium" pitchFamily="2" charset="0"/>
              </a:rPr>
              <a:t>According to studies by Vanguard and Morningstar, those who worked with a good financial professional had improved financial outcomes.* Financial professionals can help you develop and implement a retirement income strategy customized for you. This will include making the right decisions for your social security and pension benefits, helping you diversify your income-producing assets, and identifying where insurance and annuity products can help fill any income gaps. </a:t>
            </a:r>
          </a:p>
          <a:p>
            <a:endParaRPr lang="en-US" dirty="0"/>
          </a:p>
          <a:p>
            <a:pPr>
              <a:lnSpc>
                <a:spcPct val="100000"/>
              </a:lnSpc>
            </a:pPr>
            <a:r>
              <a:rPr lang="en-US" sz="1200" b="1" kern="1200" dirty="0">
                <a:solidFill>
                  <a:schemeClr val="tx1"/>
                </a:solidFill>
                <a:latin typeface="+mn-lt"/>
                <a:ea typeface="+mn-ea"/>
                <a:cs typeface="Calibri" panose="020F0502020204030204" pitchFamily="34" charset="0"/>
              </a:rPr>
              <a:t>Lower your expenses during your initial years of retirement. </a:t>
            </a:r>
            <a:r>
              <a:rPr lang="en-US" sz="1200" kern="1200" dirty="0">
                <a:solidFill>
                  <a:schemeClr val="tx1"/>
                </a:solidFill>
                <a:latin typeface="+mn-lt"/>
                <a:ea typeface="+mn-ea"/>
                <a:cs typeface="Calibri" panose="020F0502020204030204" pitchFamily="34" charset="0"/>
              </a:rPr>
              <a:t>Putting off that dream vacation or not buying that vacation home for a couple of years could help bolster your retirement portfolio and increase how long your money will last. If you’re considering moving, do some research to determine which locales will meet your retirement goals. AARP, US News and World Report, and Kiplinger frequently publish lists of the best, affordable places to retire.</a:t>
            </a:r>
          </a:p>
          <a:p>
            <a:pPr>
              <a:lnSpc>
                <a:spcPct val="100000"/>
              </a:lnSpc>
            </a:pPr>
            <a:endParaRPr lang="en-US" sz="1200" kern="1200" dirty="0">
              <a:solidFill>
                <a:schemeClr val="tx1"/>
              </a:solidFill>
              <a:latin typeface="+mn-lt"/>
              <a:ea typeface="+mn-ea"/>
              <a:cs typeface="Calibri" panose="020F0502020204030204" pitchFamily="34" charset="0"/>
            </a:endParaRPr>
          </a:p>
          <a:p>
            <a:pPr>
              <a:lnSpc>
                <a:spcPct val="100000"/>
              </a:lnSpc>
            </a:pPr>
            <a:r>
              <a:rPr lang="en-US" sz="1200" b="1" kern="1200" dirty="0">
                <a:solidFill>
                  <a:schemeClr val="tx1"/>
                </a:solidFill>
                <a:latin typeface="+mn-lt"/>
                <a:ea typeface="+mn-ea"/>
                <a:cs typeface="Calibri" panose="020F0502020204030204" pitchFamily="34" charset="0"/>
              </a:rPr>
              <a:t>Consider a second career</a:t>
            </a:r>
            <a:r>
              <a:rPr lang="en-US" sz="1200" kern="1200" dirty="0">
                <a:solidFill>
                  <a:schemeClr val="tx1"/>
                </a:solidFill>
                <a:latin typeface="+mn-lt"/>
                <a:ea typeface="+mn-ea"/>
                <a:cs typeface="Calibri" panose="020F0502020204030204" pitchFamily="34" charset="0"/>
              </a:rPr>
              <a:t>. There are lots of options including working as a consultant in your former line of work, a part-time job at a local business, or a paid position at a favorite charity. Some organizations recognize the value of retirees and specifically target them for temporary positions. AARP has an entire network of “</a:t>
            </a:r>
            <a:r>
              <a:rPr lang="en-US" sz="1200" b="0" i="0" kern="1200" dirty="0">
                <a:solidFill>
                  <a:schemeClr val="tx1"/>
                </a:solidFill>
                <a:effectLst/>
                <a:latin typeface="+mn-lt"/>
                <a:ea typeface="+mn-ea"/>
                <a:cs typeface="+mn-cs"/>
              </a:rPr>
              <a:t>smart organizations that know an age-diverse workforce is good for business.” **</a:t>
            </a:r>
            <a:endParaRPr lang="en-US" sz="1200" kern="1200" dirty="0">
              <a:solidFill>
                <a:schemeClr val="tx1"/>
              </a:solidFill>
              <a:latin typeface="+mn-lt"/>
              <a:ea typeface="+mn-ea"/>
              <a:cs typeface="Calibri" panose="020F0502020204030204" pitchFamily="34" charset="0"/>
            </a:endParaRPr>
          </a:p>
          <a:p>
            <a:pPr>
              <a:lnSpc>
                <a:spcPct val="100000"/>
              </a:lnSpc>
            </a:pPr>
            <a:endParaRPr lang="en-US" sz="1200" b="1" kern="1200" dirty="0">
              <a:solidFill>
                <a:schemeClr val="tx1"/>
              </a:solidFill>
              <a:latin typeface="+mn-lt"/>
              <a:ea typeface="+mn-ea"/>
              <a:cs typeface="Calibri" panose="020F0502020204030204" pitchFamily="34" charset="0"/>
            </a:endParaRPr>
          </a:p>
          <a:p>
            <a:pPr>
              <a:lnSpc>
                <a:spcPct val="100000"/>
              </a:lnSpc>
            </a:pPr>
            <a:r>
              <a:rPr lang="en-US" sz="1200" b="1" kern="1200" dirty="0">
                <a:solidFill>
                  <a:schemeClr val="tx1"/>
                </a:solidFill>
                <a:latin typeface="+mn-lt"/>
                <a:ea typeface="+mn-ea"/>
                <a:cs typeface="Calibri" panose="020F0502020204030204" pitchFamily="34" charset="0"/>
              </a:rPr>
              <a:t>Delay retirement. </a:t>
            </a:r>
            <a:r>
              <a:rPr lang="en-US" sz="1200" kern="1200" dirty="0">
                <a:solidFill>
                  <a:schemeClr val="tx1"/>
                </a:solidFill>
                <a:latin typeface="+mn-lt"/>
                <a:ea typeface="+mn-ea"/>
                <a:cs typeface="Calibri" panose="020F0502020204030204" pitchFamily="34" charset="0"/>
              </a:rPr>
              <a:t>You can avoid withdrawing money when your portfolio is down and potentially keep adding funds to your nest egg. </a:t>
            </a:r>
            <a:r>
              <a:rPr lang="en-US" sz="1200" i="1" kern="1200" dirty="0">
                <a:solidFill>
                  <a:schemeClr val="tx1"/>
                </a:solidFill>
                <a:latin typeface="+mn-lt"/>
                <a:ea typeface="+mn-ea"/>
                <a:cs typeface="Calibri" panose="020F0502020204030204" pitchFamily="34" charset="0"/>
              </a:rPr>
              <a:t>(If you’re experiencing a bear market, you’ll be adding to your portfolio at lower prices.)</a:t>
            </a:r>
            <a:r>
              <a:rPr lang="en-US" sz="1200" kern="1200" dirty="0">
                <a:solidFill>
                  <a:schemeClr val="tx1"/>
                </a:solidFill>
                <a:latin typeface="+mn-lt"/>
                <a:ea typeface="+mn-ea"/>
                <a:cs typeface="Calibri" panose="020F0502020204030204" pitchFamily="34" charset="0"/>
              </a:rPr>
              <a:t> In fact, one of your primary goals should be to save more during this time.</a:t>
            </a:r>
          </a:p>
          <a:p>
            <a:endParaRPr lang="en-US" dirty="0"/>
          </a:p>
          <a:p>
            <a:r>
              <a:rPr lang="en-US" dirty="0"/>
              <a:t>*https://</a:t>
            </a:r>
            <a:r>
              <a:rPr lang="en-US" dirty="0" err="1"/>
              <a:t>smartasset.com</a:t>
            </a:r>
            <a:r>
              <a:rPr lang="en-US" dirty="0"/>
              <a:t>/data-studies/benefits-of-working-with-a-financial-advisor-2021</a:t>
            </a:r>
          </a:p>
          <a:p>
            <a:r>
              <a:rPr lang="en-US" dirty="0"/>
              <a:t>**https://</a:t>
            </a:r>
            <a:r>
              <a:rPr lang="en-US" dirty="0" err="1"/>
              <a:t>jobs.aarp.org</a:t>
            </a:r>
            <a:r>
              <a:rPr lang="en-US" dirty="0"/>
              <a:t>/</a:t>
            </a:r>
          </a:p>
        </p:txBody>
      </p:sp>
      <p:sp>
        <p:nvSpPr>
          <p:cNvPr id="4" name="Slide Number Placeholder 3"/>
          <p:cNvSpPr>
            <a:spLocks noGrp="1"/>
          </p:cNvSpPr>
          <p:nvPr>
            <p:ph type="sldNum" sz="quarter" idx="5"/>
          </p:nvPr>
        </p:nvSpPr>
        <p:spPr/>
        <p:txBody>
          <a:bodyPr/>
          <a:lstStyle/>
          <a:p>
            <a:fld id="{15CF45E3-1D11-274D-A5BA-91CBAA08426B}" type="slidenum">
              <a:rPr lang="en-US" smtClean="0"/>
              <a:t>9</a:t>
            </a:fld>
            <a:endParaRPr lang="en-US"/>
          </a:p>
        </p:txBody>
      </p:sp>
    </p:spTree>
    <p:extLst>
      <p:ext uri="{BB962C8B-B14F-4D97-AF65-F5344CB8AC3E}">
        <p14:creationId xmlns:p14="http://schemas.microsoft.com/office/powerpoint/2010/main" val="277431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B4C7-7FDB-F049-4E09-6180A1B424C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1D7CB6C-46E2-DD7B-D3FD-D4D4FDF429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DF5BE6-FECD-245A-5AB1-0990C3AE44B7}"/>
              </a:ext>
            </a:extLst>
          </p:cNvPr>
          <p:cNvSpPr>
            <a:spLocks noGrp="1"/>
          </p:cNvSpPr>
          <p:nvPr>
            <p:ph type="dt" sz="half" idx="10"/>
          </p:nvPr>
        </p:nvSpPr>
        <p:spPr/>
        <p:txBody>
          <a:bodyPr/>
          <a:lstStyle/>
          <a:p>
            <a:fld id="{9B1F408A-F5F0-C649-A551-BBD10DB0D7E0}" type="datetimeFigureOut">
              <a:rPr lang="en-US" smtClean="0"/>
              <a:t>1/23/24</a:t>
            </a:fld>
            <a:endParaRPr lang="en-US"/>
          </a:p>
        </p:txBody>
      </p:sp>
      <p:sp>
        <p:nvSpPr>
          <p:cNvPr id="5" name="Footer Placeholder 4">
            <a:extLst>
              <a:ext uri="{FF2B5EF4-FFF2-40B4-BE49-F238E27FC236}">
                <a16:creationId xmlns:a16="http://schemas.microsoft.com/office/drawing/2014/main" id="{CCEE99B5-6366-FA06-1A1E-7B631D0B8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34562-C9C5-7374-8F83-C760030395DC}"/>
              </a:ext>
            </a:extLst>
          </p:cNvPr>
          <p:cNvSpPr>
            <a:spLocks noGrp="1"/>
          </p:cNvSpPr>
          <p:nvPr>
            <p:ph type="sldNum" sz="quarter" idx="12"/>
          </p:nvPr>
        </p:nvSpPr>
        <p:spPr/>
        <p:txBody>
          <a:bodyPr/>
          <a:lstStyle/>
          <a:p>
            <a:fld id="{D7A6A238-258E-374C-A77B-BEF92F1722EB}" type="slidenum">
              <a:rPr lang="en-US" smtClean="0"/>
              <a:t>‹#›</a:t>
            </a:fld>
            <a:endParaRPr lang="en-US"/>
          </a:p>
        </p:txBody>
      </p:sp>
    </p:spTree>
    <p:extLst>
      <p:ext uri="{BB962C8B-B14F-4D97-AF65-F5344CB8AC3E}">
        <p14:creationId xmlns:p14="http://schemas.microsoft.com/office/powerpoint/2010/main" val="222921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3B68-1305-FC05-A849-A59B6B4A39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E7F8DB-EC06-C8C6-9758-55D0CD3116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B1587-99CF-DF40-F631-28383706C7EA}"/>
              </a:ext>
            </a:extLst>
          </p:cNvPr>
          <p:cNvSpPr>
            <a:spLocks noGrp="1"/>
          </p:cNvSpPr>
          <p:nvPr>
            <p:ph type="dt" sz="half" idx="10"/>
          </p:nvPr>
        </p:nvSpPr>
        <p:spPr/>
        <p:txBody>
          <a:bodyPr/>
          <a:lstStyle/>
          <a:p>
            <a:fld id="{9B1F408A-F5F0-C649-A551-BBD10DB0D7E0}" type="datetimeFigureOut">
              <a:rPr lang="en-US" smtClean="0"/>
              <a:t>1/23/24</a:t>
            </a:fld>
            <a:endParaRPr lang="en-US"/>
          </a:p>
        </p:txBody>
      </p:sp>
      <p:sp>
        <p:nvSpPr>
          <p:cNvPr id="5" name="Footer Placeholder 4">
            <a:extLst>
              <a:ext uri="{FF2B5EF4-FFF2-40B4-BE49-F238E27FC236}">
                <a16:creationId xmlns:a16="http://schemas.microsoft.com/office/drawing/2014/main" id="{FD2E56E7-C180-ED83-1980-1B9D0C0A8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F85C4-D323-DDEF-AAA8-8CD6CCBA75F5}"/>
              </a:ext>
            </a:extLst>
          </p:cNvPr>
          <p:cNvSpPr>
            <a:spLocks noGrp="1"/>
          </p:cNvSpPr>
          <p:nvPr>
            <p:ph type="sldNum" sz="quarter" idx="12"/>
          </p:nvPr>
        </p:nvSpPr>
        <p:spPr/>
        <p:txBody>
          <a:bodyPr/>
          <a:lstStyle/>
          <a:p>
            <a:fld id="{D7A6A238-258E-374C-A77B-BEF92F1722EB}" type="slidenum">
              <a:rPr lang="en-US" smtClean="0"/>
              <a:t>‹#›</a:t>
            </a:fld>
            <a:endParaRPr lang="en-US"/>
          </a:p>
        </p:txBody>
      </p:sp>
    </p:spTree>
    <p:extLst>
      <p:ext uri="{BB962C8B-B14F-4D97-AF65-F5344CB8AC3E}">
        <p14:creationId xmlns:p14="http://schemas.microsoft.com/office/powerpoint/2010/main" val="4003942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1AA96-5537-05F5-03A4-9D6A98D76B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FC6B6D-23C4-CDFE-DCAD-F7FABFA6FC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A8A5E-5AC9-D798-D7FF-3EE222494652}"/>
              </a:ext>
            </a:extLst>
          </p:cNvPr>
          <p:cNvSpPr>
            <a:spLocks noGrp="1"/>
          </p:cNvSpPr>
          <p:nvPr>
            <p:ph type="dt" sz="half" idx="10"/>
          </p:nvPr>
        </p:nvSpPr>
        <p:spPr/>
        <p:txBody>
          <a:bodyPr/>
          <a:lstStyle/>
          <a:p>
            <a:fld id="{9B1F408A-F5F0-C649-A551-BBD10DB0D7E0}" type="datetimeFigureOut">
              <a:rPr lang="en-US" smtClean="0"/>
              <a:t>1/23/24</a:t>
            </a:fld>
            <a:endParaRPr lang="en-US"/>
          </a:p>
        </p:txBody>
      </p:sp>
      <p:sp>
        <p:nvSpPr>
          <p:cNvPr id="5" name="Footer Placeholder 4">
            <a:extLst>
              <a:ext uri="{FF2B5EF4-FFF2-40B4-BE49-F238E27FC236}">
                <a16:creationId xmlns:a16="http://schemas.microsoft.com/office/drawing/2014/main" id="{7690489D-735F-B27E-9E5B-445682DE5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FDE8D-2410-32B0-1C4B-869167085556}"/>
              </a:ext>
            </a:extLst>
          </p:cNvPr>
          <p:cNvSpPr>
            <a:spLocks noGrp="1"/>
          </p:cNvSpPr>
          <p:nvPr>
            <p:ph type="sldNum" sz="quarter" idx="12"/>
          </p:nvPr>
        </p:nvSpPr>
        <p:spPr/>
        <p:txBody>
          <a:bodyPr/>
          <a:lstStyle/>
          <a:p>
            <a:fld id="{D7A6A238-258E-374C-A77B-BEF92F1722EB}" type="slidenum">
              <a:rPr lang="en-US" smtClean="0"/>
              <a:t>‹#›</a:t>
            </a:fld>
            <a:endParaRPr lang="en-US"/>
          </a:p>
        </p:txBody>
      </p:sp>
    </p:spTree>
    <p:extLst>
      <p:ext uri="{BB962C8B-B14F-4D97-AF65-F5344CB8AC3E}">
        <p14:creationId xmlns:p14="http://schemas.microsoft.com/office/powerpoint/2010/main" val="2596083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8FC77-DB2A-0F65-52F7-665EF1E8C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E07C01-8D3B-F28D-2D42-8A6C3A2467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ECB46-AA07-CC9B-593E-BEB3E3365448}"/>
              </a:ext>
            </a:extLst>
          </p:cNvPr>
          <p:cNvSpPr>
            <a:spLocks noGrp="1"/>
          </p:cNvSpPr>
          <p:nvPr>
            <p:ph type="dt" sz="half" idx="10"/>
          </p:nvPr>
        </p:nvSpPr>
        <p:spPr/>
        <p:txBody>
          <a:bodyPr/>
          <a:lstStyle/>
          <a:p>
            <a:fld id="{9B1F408A-F5F0-C649-A551-BBD10DB0D7E0}" type="datetimeFigureOut">
              <a:rPr lang="en-US" smtClean="0"/>
              <a:t>1/23/24</a:t>
            </a:fld>
            <a:endParaRPr lang="en-US"/>
          </a:p>
        </p:txBody>
      </p:sp>
      <p:sp>
        <p:nvSpPr>
          <p:cNvPr id="5" name="Footer Placeholder 4">
            <a:extLst>
              <a:ext uri="{FF2B5EF4-FFF2-40B4-BE49-F238E27FC236}">
                <a16:creationId xmlns:a16="http://schemas.microsoft.com/office/drawing/2014/main" id="{4505AC91-75C1-D534-66E7-1A7FEABFD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19B2E-E41B-C991-7886-03DACCC5E53F}"/>
              </a:ext>
            </a:extLst>
          </p:cNvPr>
          <p:cNvSpPr>
            <a:spLocks noGrp="1"/>
          </p:cNvSpPr>
          <p:nvPr>
            <p:ph type="sldNum" sz="quarter" idx="12"/>
          </p:nvPr>
        </p:nvSpPr>
        <p:spPr/>
        <p:txBody>
          <a:bodyPr/>
          <a:lstStyle/>
          <a:p>
            <a:fld id="{D7A6A238-258E-374C-A77B-BEF92F1722EB}" type="slidenum">
              <a:rPr lang="en-US" smtClean="0"/>
              <a:t>‹#›</a:t>
            </a:fld>
            <a:endParaRPr lang="en-US"/>
          </a:p>
        </p:txBody>
      </p:sp>
    </p:spTree>
    <p:extLst>
      <p:ext uri="{BB962C8B-B14F-4D97-AF65-F5344CB8AC3E}">
        <p14:creationId xmlns:p14="http://schemas.microsoft.com/office/powerpoint/2010/main" val="144027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7541-94BB-1F48-2E5D-D25AFE3FB4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C2E816-EED8-A64E-AA39-F5349D406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A0B347-7DE0-8898-FF2E-603BA3377F31}"/>
              </a:ext>
            </a:extLst>
          </p:cNvPr>
          <p:cNvSpPr>
            <a:spLocks noGrp="1"/>
          </p:cNvSpPr>
          <p:nvPr>
            <p:ph type="dt" sz="half" idx="10"/>
          </p:nvPr>
        </p:nvSpPr>
        <p:spPr/>
        <p:txBody>
          <a:bodyPr/>
          <a:lstStyle/>
          <a:p>
            <a:fld id="{9B1F408A-F5F0-C649-A551-BBD10DB0D7E0}" type="datetimeFigureOut">
              <a:rPr lang="en-US" smtClean="0"/>
              <a:t>1/23/24</a:t>
            </a:fld>
            <a:endParaRPr lang="en-US"/>
          </a:p>
        </p:txBody>
      </p:sp>
      <p:sp>
        <p:nvSpPr>
          <p:cNvPr id="5" name="Footer Placeholder 4">
            <a:extLst>
              <a:ext uri="{FF2B5EF4-FFF2-40B4-BE49-F238E27FC236}">
                <a16:creationId xmlns:a16="http://schemas.microsoft.com/office/drawing/2014/main" id="{67383E30-0001-39FF-4121-3DCEA85E7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C8EBE-C64B-69DC-B89F-D5E85590EA7F}"/>
              </a:ext>
            </a:extLst>
          </p:cNvPr>
          <p:cNvSpPr>
            <a:spLocks noGrp="1"/>
          </p:cNvSpPr>
          <p:nvPr>
            <p:ph type="sldNum" sz="quarter" idx="12"/>
          </p:nvPr>
        </p:nvSpPr>
        <p:spPr/>
        <p:txBody>
          <a:bodyPr/>
          <a:lstStyle/>
          <a:p>
            <a:fld id="{D7A6A238-258E-374C-A77B-BEF92F1722EB}" type="slidenum">
              <a:rPr lang="en-US" smtClean="0"/>
              <a:t>‹#›</a:t>
            </a:fld>
            <a:endParaRPr lang="en-US"/>
          </a:p>
        </p:txBody>
      </p:sp>
    </p:spTree>
    <p:extLst>
      <p:ext uri="{BB962C8B-B14F-4D97-AF65-F5344CB8AC3E}">
        <p14:creationId xmlns:p14="http://schemas.microsoft.com/office/powerpoint/2010/main" val="259615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29841-CC62-D93F-84BF-E3700A4B9E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21723A-A10A-DF4B-8EE2-0338E22BA2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C190A-862E-FB7A-35DA-270983807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40CE45-A4EB-0C99-1892-E350256904DA}"/>
              </a:ext>
            </a:extLst>
          </p:cNvPr>
          <p:cNvSpPr>
            <a:spLocks noGrp="1"/>
          </p:cNvSpPr>
          <p:nvPr>
            <p:ph type="dt" sz="half" idx="10"/>
          </p:nvPr>
        </p:nvSpPr>
        <p:spPr/>
        <p:txBody>
          <a:bodyPr/>
          <a:lstStyle/>
          <a:p>
            <a:fld id="{9B1F408A-F5F0-C649-A551-BBD10DB0D7E0}" type="datetimeFigureOut">
              <a:rPr lang="en-US" smtClean="0"/>
              <a:t>1/23/24</a:t>
            </a:fld>
            <a:endParaRPr lang="en-US"/>
          </a:p>
        </p:txBody>
      </p:sp>
      <p:sp>
        <p:nvSpPr>
          <p:cNvPr id="6" name="Footer Placeholder 5">
            <a:extLst>
              <a:ext uri="{FF2B5EF4-FFF2-40B4-BE49-F238E27FC236}">
                <a16:creationId xmlns:a16="http://schemas.microsoft.com/office/drawing/2014/main" id="{75A4B5EE-B067-8DE8-CF1A-A0679BEC2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47DFEC-297E-DA17-4E42-A90198CE872F}"/>
              </a:ext>
            </a:extLst>
          </p:cNvPr>
          <p:cNvSpPr>
            <a:spLocks noGrp="1"/>
          </p:cNvSpPr>
          <p:nvPr>
            <p:ph type="sldNum" sz="quarter" idx="12"/>
          </p:nvPr>
        </p:nvSpPr>
        <p:spPr/>
        <p:txBody>
          <a:bodyPr/>
          <a:lstStyle/>
          <a:p>
            <a:fld id="{D7A6A238-258E-374C-A77B-BEF92F1722EB}" type="slidenum">
              <a:rPr lang="en-US" smtClean="0"/>
              <a:t>‹#›</a:t>
            </a:fld>
            <a:endParaRPr lang="en-US"/>
          </a:p>
        </p:txBody>
      </p:sp>
    </p:spTree>
    <p:extLst>
      <p:ext uri="{BB962C8B-B14F-4D97-AF65-F5344CB8AC3E}">
        <p14:creationId xmlns:p14="http://schemas.microsoft.com/office/powerpoint/2010/main" val="250896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9F2F1-9843-9EE0-0431-059BF9B549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D5DA8A-EC65-00EC-B838-76510525DE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B3D830-B98C-0988-0E5B-91BE9F548A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C46230-7722-0BFE-A88E-A26475C5BA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B3E751-42D5-CA74-8005-23687A0BA0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648979-1D96-198A-BC76-02B80F75206E}"/>
              </a:ext>
            </a:extLst>
          </p:cNvPr>
          <p:cNvSpPr>
            <a:spLocks noGrp="1"/>
          </p:cNvSpPr>
          <p:nvPr>
            <p:ph type="dt" sz="half" idx="10"/>
          </p:nvPr>
        </p:nvSpPr>
        <p:spPr/>
        <p:txBody>
          <a:bodyPr/>
          <a:lstStyle/>
          <a:p>
            <a:fld id="{9B1F408A-F5F0-C649-A551-BBD10DB0D7E0}" type="datetimeFigureOut">
              <a:rPr lang="en-US" smtClean="0"/>
              <a:t>1/23/24</a:t>
            </a:fld>
            <a:endParaRPr lang="en-US"/>
          </a:p>
        </p:txBody>
      </p:sp>
      <p:sp>
        <p:nvSpPr>
          <p:cNvPr id="8" name="Footer Placeholder 7">
            <a:extLst>
              <a:ext uri="{FF2B5EF4-FFF2-40B4-BE49-F238E27FC236}">
                <a16:creationId xmlns:a16="http://schemas.microsoft.com/office/drawing/2014/main" id="{47AFA872-1356-1343-E7AA-15506C58D5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63D2A-60A2-EBCB-34AC-4EBBE58B3945}"/>
              </a:ext>
            </a:extLst>
          </p:cNvPr>
          <p:cNvSpPr>
            <a:spLocks noGrp="1"/>
          </p:cNvSpPr>
          <p:nvPr>
            <p:ph type="sldNum" sz="quarter" idx="12"/>
          </p:nvPr>
        </p:nvSpPr>
        <p:spPr/>
        <p:txBody>
          <a:bodyPr/>
          <a:lstStyle/>
          <a:p>
            <a:fld id="{D7A6A238-258E-374C-A77B-BEF92F1722EB}" type="slidenum">
              <a:rPr lang="en-US" smtClean="0"/>
              <a:t>‹#›</a:t>
            </a:fld>
            <a:endParaRPr lang="en-US"/>
          </a:p>
        </p:txBody>
      </p:sp>
    </p:spTree>
    <p:extLst>
      <p:ext uri="{BB962C8B-B14F-4D97-AF65-F5344CB8AC3E}">
        <p14:creationId xmlns:p14="http://schemas.microsoft.com/office/powerpoint/2010/main" val="125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53986-9080-7507-4421-D684C94AF6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D28628-25C4-C78C-C64C-F47B8E49D52E}"/>
              </a:ext>
            </a:extLst>
          </p:cNvPr>
          <p:cNvSpPr>
            <a:spLocks noGrp="1"/>
          </p:cNvSpPr>
          <p:nvPr>
            <p:ph type="dt" sz="half" idx="10"/>
          </p:nvPr>
        </p:nvSpPr>
        <p:spPr/>
        <p:txBody>
          <a:bodyPr/>
          <a:lstStyle/>
          <a:p>
            <a:fld id="{9B1F408A-F5F0-C649-A551-BBD10DB0D7E0}" type="datetimeFigureOut">
              <a:rPr lang="en-US" smtClean="0"/>
              <a:t>1/23/24</a:t>
            </a:fld>
            <a:endParaRPr lang="en-US"/>
          </a:p>
        </p:txBody>
      </p:sp>
      <p:sp>
        <p:nvSpPr>
          <p:cNvPr id="4" name="Footer Placeholder 3">
            <a:extLst>
              <a:ext uri="{FF2B5EF4-FFF2-40B4-BE49-F238E27FC236}">
                <a16:creationId xmlns:a16="http://schemas.microsoft.com/office/drawing/2014/main" id="{85E00C1C-F386-3D86-5D09-CCFA9C6466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7A76D8-36AF-B7C9-239C-466F4D1BAD28}"/>
              </a:ext>
            </a:extLst>
          </p:cNvPr>
          <p:cNvSpPr>
            <a:spLocks noGrp="1"/>
          </p:cNvSpPr>
          <p:nvPr>
            <p:ph type="sldNum" sz="quarter" idx="12"/>
          </p:nvPr>
        </p:nvSpPr>
        <p:spPr/>
        <p:txBody>
          <a:bodyPr/>
          <a:lstStyle/>
          <a:p>
            <a:fld id="{D7A6A238-258E-374C-A77B-BEF92F1722EB}" type="slidenum">
              <a:rPr lang="en-US" smtClean="0"/>
              <a:t>‹#›</a:t>
            </a:fld>
            <a:endParaRPr lang="en-US"/>
          </a:p>
        </p:txBody>
      </p:sp>
    </p:spTree>
    <p:extLst>
      <p:ext uri="{BB962C8B-B14F-4D97-AF65-F5344CB8AC3E}">
        <p14:creationId xmlns:p14="http://schemas.microsoft.com/office/powerpoint/2010/main" val="1792984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1FD32-2219-C2D4-E820-EB1A21F4712F}"/>
              </a:ext>
            </a:extLst>
          </p:cNvPr>
          <p:cNvSpPr>
            <a:spLocks noGrp="1"/>
          </p:cNvSpPr>
          <p:nvPr>
            <p:ph type="dt" sz="half" idx="10"/>
          </p:nvPr>
        </p:nvSpPr>
        <p:spPr/>
        <p:txBody>
          <a:bodyPr/>
          <a:lstStyle/>
          <a:p>
            <a:fld id="{9B1F408A-F5F0-C649-A551-BBD10DB0D7E0}" type="datetimeFigureOut">
              <a:rPr lang="en-US" smtClean="0"/>
              <a:t>1/23/24</a:t>
            </a:fld>
            <a:endParaRPr lang="en-US"/>
          </a:p>
        </p:txBody>
      </p:sp>
      <p:sp>
        <p:nvSpPr>
          <p:cNvPr id="3" name="Footer Placeholder 2">
            <a:extLst>
              <a:ext uri="{FF2B5EF4-FFF2-40B4-BE49-F238E27FC236}">
                <a16:creationId xmlns:a16="http://schemas.microsoft.com/office/drawing/2014/main" id="{74C963BF-B656-CF29-F362-F153D91E38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0DFB97-5C5B-3FA9-C75A-22142C8DEDE1}"/>
              </a:ext>
            </a:extLst>
          </p:cNvPr>
          <p:cNvSpPr>
            <a:spLocks noGrp="1"/>
          </p:cNvSpPr>
          <p:nvPr>
            <p:ph type="sldNum" sz="quarter" idx="12"/>
          </p:nvPr>
        </p:nvSpPr>
        <p:spPr/>
        <p:txBody>
          <a:bodyPr/>
          <a:lstStyle/>
          <a:p>
            <a:fld id="{D7A6A238-258E-374C-A77B-BEF92F1722EB}" type="slidenum">
              <a:rPr lang="en-US" smtClean="0"/>
              <a:t>‹#›</a:t>
            </a:fld>
            <a:endParaRPr lang="en-US"/>
          </a:p>
        </p:txBody>
      </p:sp>
    </p:spTree>
    <p:extLst>
      <p:ext uri="{BB962C8B-B14F-4D97-AF65-F5344CB8AC3E}">
        <p14:creationId xmlns:p14="http://schemas.microsoft.com/office/powerpoint/2010/main" val="202506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9C21-45BE-9A53-3F6B-6CFEA5835D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A8292D-31E1-C299-0606-CE87CE1533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F81585-B67C-70B6-4629-AAC37C45A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5F5FF5-07D9-36B9-C3CA-571D62D65C47}"/>
              </a:ext>
            </a:extLst>
          </p:cNvPr>
          <p:cNvSpPr>
            <a:spLocks noGrp="1"/>
          </p:cNvSpPr>
          <p:nvPr>
            <p:ph type="dt" sz="half" idx="10"/>
          </p:nvPr>
        </p:nvSpPr>
        <p:spPr/>
        <p:txBody>
          <a:bodyPr/>
          <a:lstStyle/>
          <a:p>
            <a:fld id="{9B1F408A-F5F0-C649-A551-BBD10DB0D7E0}" type="datetimeFigureOut">
              <a:rPr lang="en-US" smtClean="0"/>
              <a:t>1/23/24</a:t>
            </a:fld>
            <a:endParaRPr lang="en-US"/>
          </a:p>
        </p:txBody>
      </p:sp>
      <p:sp>
        <p:nvSpPr>
          <p:cNvPr id="6" name="Footer Placeholder 5">
            <a:extLst>
              <a:ext uri="{FF2B5EF4-FFF2-40B4-BE49-F238E27FC236}">
                <a16:creationId xmlns:a16="http://schemas.microsoft.com/office/drawing/2014/main" id="{88E54A26-DE5D-B0C4-BF01-ED96C3C14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4EEC85-FBB1-3B25-392E-494B9EDC1D4F}"/>
              </a:ext>
            </a:extLst>
          </p:cNvPr>
          <p:cNvSpPr>
            <a:spLocks noGrp="1"/>
          </p:cNvSpPr>
          <p:nvPr>
            <p:ph type="sldNum" sz="quarter" idx="12"/>
          </p:nvPr>
        </p:nvSpPr>
        <p:spPr/>
        <p:txBody>
          <a:bodyPr/>
          <a:lstStyle/>
          <a:p>
            <a:fld id="{D7A6A238-258E-374C-A77B-BEF92F1722EB}" type="slidenum">
              <a:rPr lang="en-US" smtClean="0"/>
              <a:t>‹#›</a:t>
            </a:fld>
            <a:endParaRPr lang="en-US"/>
          </a:p>
        </p:txBody>
      </p:sp>
    </p:spTree>
    <p:extLst>
      <p:ext uri="{BB962C8B-B14F-4D97-AF65-F5344CB8AC3E}">
        <p14:creationId xmlns:p14="http://schemas.microsoft.com/office/powerpoint/2010/main" val="298281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F0631-5DB9-093B-ECBA-5D89D38650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672950-D494-DAF3-EAB8-A148E7C06D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75BCD3-F5F7-1B84-D5EC-64B7045DD8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706AF-EF88-4C04-8A38-07774CBEED18}"/>
              </a:ext>
            </a:extLst>
          </p:cNvPr>
          <p:cNvSpPr>
            <a:spLocks noGrp="1"/>
          </p:cNvSpPr>
          <p:nvPr>
            <p:ph type="dt" sz="half" idx="10"/>
          </p:nvPr>
        </p:nvSpPr>
        <p:spPr/>
        <p:txBody>
          <a:bodyPr/>
          <a:lstStyle/>
          <a:p>
            <a:fld id="{9B1F408A-F5F0-C649-A551-BBD10DB0D7E0}" type="datetimeFigureOut">
              <a:rPr lang="en-US" smtClean="0"/>
              <a:t>1/23/24</a:t>
            </a:fld>
            <a:endParaRPr lang="en-US"/>
          </a:p>
        </p:txBody>
      </p:sp>
      <p:sp>
        <p:nvSpPr>
          <p:cNvPr id="6" name="Footer Placeholder 5">
            <a:extLst>
              <a:ext uri="{FF2B5EF4-FFF2-40B4-BE49-F238E27FC236}">
                <a16:creationId xmlns:a16="http://schemas.microsoft.com/office/drawing/2014/main" id="{28C36C6E-B92D-D1E6-5BAF-C2C22C3101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F1DF3-304A-9932-5CB7-A1751ABD8D5B}"/>
              </a:ext>
            </a:extLst>
          </p:cNvPr>
          <p:cNvSpPr>
            <a:spLocks noGrp="1"/>
          </p:cNvSpPr>
          <p:nvPr>
            <p:ph type="sldNum" sz="quarter" idx="12"/>
          </p:nvPr>
        </p:nvSpPr>
        <p:spPr/>
        <p:txBody>
          <a:bodyPr/>
          <a:lstStyle/>
          <a:p>
            <a:fld id="{D7A6A238-258E-374C-A77B-BEF92F1722EB}" type="slidenum">
              <a:rPr lang="en-US" smtClean="0"/>
              <a:t>‹#›</a:t>
            </a:fld>
            <a:endParaRPr lang="en-US"/>
          </a:p>
        </p:txBody>
      </p:sp>
    </p:spTree>
    <p:extLst>
      <p:ext uri="{BB962C8B-B14F-4D97-AF65-F5344CB8AC3E}">
        <p14:creationId xmlns:p14="http://schemas.microsoft.com/office/powerpoint/2010/main" val="1280775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hape, background pattern&#10;&#10;Description automatically generated">
            <a:extLst>
              <a:ext uri="{FF2B5EF4-FFF2-40B4-BE49-F238E27FC236}">
                <a16:creationId xmlns:a16="http://schemas.microsoft.com/office/drawing/2014/main" id="{E43D5AF0-A611-C612-0AC4-7E35EF432783}"/>
              </a:ext>
            </a:extLst>
          </p:cNvPr>
          <p:cNvPicPr>
            <a:picLocks noChangeAspect="1"/>
          </p:cNvPicPr>
          <p:nvPr userDrawn="1"/>
        </p:nvPicPr>
        <p:blipFill rotWithShape="1">
          <a:blip r:embed="rId13"/>
          <a:srcRect l="1381" t="1959" r="-1381" b="-1382"/>
          <a:stretch/>
        </p:blipFill>
        <p:spPr>
          <a:xfrm>
            <a:off x="0" y="136524"/>
            <a:ext cx="12362714" cy="6932179"/>
          </a:xfrm>
          <a:prstGeom prst="rect">
            <a:avLst/>
          </a:prstGeom>
        </p:spPr>
      </p:pic>
      <p:sp>
        <p:nvSpPr>
          <p:cNvPr id="2" name="Title Placeholder 1">
            <a:extLst>
              <a:ext uri="{FF2B5EF4-FFF2-40B4-BE49-F238E27FC236}">
                <a16:creationId xmlns:a16="http://schemas.microsoft.com/office/drawing/2014/main" id="{22C2FB5F-28FB-F1B3-EF58-B3BAE26E3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1005BB-C909-681C-3AC8-A2097AAB1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3230C-4D70-88A6-79E0-EB8B3FE36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F408A-F5F0-C649-A551-BBD10DB0D7E0}" type="datetimeFigureOut">
              <a:rPr lang="en-US" smtClean="0"/>
              <a:t>1/23/24</a:t>
            </a:fld>
            <a:endParaRPr lang="en-US"/>
          </a:p>
        </p:txBody>
      </p:sp>
      <p:sp>
        <p:nvSpPr>
          <p:cNvPr id="5" name="Footer Placeholder 4">
            <a:extLst>
              <a:ext uri="{FF2B5EF4-FFF2-40B4-BE49-F238E27FC236}">
                <a16:creationId xmlns:a16="http://schemas.microsoft.com/office/drawing/2014/main" id="{EEACBA89-7C3F-9697-CAAD-91D5E76D37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D23183-BF14-B93D-DEA2-CD84B7E270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6A238-258E-374C-A77B-BEF92F1722EB}" type="slidenum">
              <a:rPr lang="en-US" smtClean="0"/>
              <a:t>‹#›</a:t>
            </a:fld>
            <a:endParaRPr lang="en-US"/>
          </a:p>
        </p:txBody>
      </p:sp>
      <p:sp>
        <p:nvSpPr>
          <p:cNvPr id="8" name="Rectangle 7">
            <a:extLst>
              <a:ext uri="{FF2B5EF4-FFF2-40B4-BE49-F238E27FC236}">
                <a16:creationId xmlns:a16="http://schemas.microsoft.com/office/drawing/2014/main" id="{1F61799D-3B43-F27B-9F3A-8B07646920A7}"/>
              </a:ext>
            </a:extLst>
          </p:cNvPr>
          <p:cNvSpPr/>
          <p:nvPr userDrawn="1"/>
        </p:nvSpPr>
        <p:spPr>
          <a:xfrm>
            <a:off x="-83127" y="-44146"/>
            <a:ext cx="12445841" cy="24736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20557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2E2E5-9A71-F34A-A53F-6F7FAAE5635E}"/>
              </a:ext>
            </a:extLst>
          </p:cNvPr>
          <p:cNvSpPr>
            <a:spLocks noGrp="1"/>
          </p:cNvSpPr>
          <p:nvPr>
            <p:ph type="ctrTitle"/>
          </p:nvPr>
        </p:nvSpPr>
        <p:spPr>
          <a:xfrm>
            <a:off x="609599" y="609420"/>
            <a:ext cx="11219481" cy="2387600"/>
          </a:xfrm>
        </p:spPr>
        <p:txBody>
          <a:bodyPr anchor="ctr">
            <a:normAutofit/>
          </a:bodyPr>
          <a:lstStyle/>
          <a:p>
            <a:pPr algn="l"/>
            <a:r>
              <a:rPr lang="en-US" sz="6600" b="1" dirty="0">
                <a:latin typeface="Arial" panose="020B0604020202020204" pitchFamily="34" charset="0"/>
                <a:cs typeface="Arial" panose="020B0604020202020204" pitchFamily="34" charset="0"/>
              </a:rPr>
              <a:t>Managing Sequence </a:t>
            </a:r>
            <a:br>
              <a:rPr lang="en-US" sz="6600" b="1" dirty="0">
                <a:latin typeface="Arial" panose="020B0604020202020204" pitchFamily="34" charset="0"/>
                <a:cs typeface="Arial" panose="020B0604020202020204" pitchFamily="34" charset="0"/>
              </a:rPr>
            </a:br>
            <a:r>
              <a:rPr lang="en-US" sz="6600" b="1" dirty="0">
                <a:latin typeface="Arial" panose="020B0604020202020204" pitchFamily="34" charset="0"/>
                <a:cs typeface="Arial" panose="020B0604020202020204" pitchFamily="34" charset="0"/>
              </a:rPr>
              <a:t>of Returns Risk</a:t>
            </a:r>
          </a:p>
        </p:txBody>
      </p:sp>
      <p:sp>
        <p:nvSpPr>
          <p:cNvPr id="3" name="Subtitle 2">
            <a:extLst>
              <a:ext uri="{FF2B5EF4-FFF2-40B4-BE49-F238E27FC236}">
                <a16:creationId xmlns:a16="http://schemas.microsoft.com/office/drawing/2014/main" id="{DE1A1D77-E1CE-5D45-B5E6-96D96DFEF514}"/>
              </a:ext>
            </a:extLst>
          </p:cNvPr>
          <p:cNvSpPr>
            <a:spLocks noGrp="1"/>
          </p:cNvSpPr>
          <p:nvPr>
            <p:ph type="subTitle" idx="1"/>
          </p:nvPr>
        </p:nvSpPr>
        <p:spPr>
          <a:xfrm>
            <a:off x="609600" y="3000131"/>
            <a:ext cx="9758766" cy="1758851"/>
          </a:xfrm>
        </p:spPr>
        <p:txBody>
          <a:bodyPr>
            <a:noAutofit/>
          </a:bodyPr>
          <a:lstStyle/>
          <a:p>
            <a:pPr algn="l"/>
            <a:r>
              <a:rPr lang="en-US" i="1" dirty="0">
                <a:latin typeface="Arial" panose="020B0604020202020204" pitchFamily="34" charset="0"/>
                <a:cs typeface="Arial" panose="020B0604020202020204" pitchFamily="34" charset="0"/>
              </a:rPr>
              <a:t>Hosted by:</a:t>
            </a:r>
          </a:p>
          <a:p>
            <a:pPr algn="l"/>
            <a:r>
              <a:rPr lang="en-US" b="1" dirty="0">
                <a:latin typeface="Arial" panose="020B0604020202020204" pitchFamily="34" charset="0"/>
                <a:cs typeface="Arial" panose="020B0604020202020204" pitchFamily="34" charset="0"/>
              </a:rPr>
              <a:t>NAME, </a:t>
            </a:r>
            <a:r>
              <a:rPr lang="en-US" dirty="0">
                <a:latin typeface="Arial" panose="020B0604020202020204" pitchFamily="34" charset="0"/>
                <a:cs typeface="Arial" panose="020B0604020202020204" pitchFamily="34" charset="0"/>
              </a:rPr>
              <a:t>Title</a:t>
            </a:r>
          </a:p>
        </p:txBody>
      </p:sp>
      <p:pic>
        <p:nvPicPr>
          <p:cNvPr id="5" name="Picture 4" descr="Logo, company name&#10;&#10;Description automatically generated">
            <a:extLst>
              <a:ext uri="{FF2B5EF4-FFF2-40B4-BE49-F238E27FC236}">
                <a16:creationId xmlns:a16="http://schemas.microsoft.com/office/drawing/2014/main" id="{C2197FE1-134A-00EA-D748-1F3BC66C3A35}"/>
              </a:ext>
            </a:extLst>
          </p:cNvPr>
          <p:cNvPicPr>
            <a:picLocks noChangeAspect="1"/>
          </p:cNvPicPr>
          <p:nvPr/>
        </p:nvPicPr>
        <p:blipFill>
          <a:blip r:embed="rId3"/>
          <a:stretch>
            <a:fillRect/>
          </a:stretch>
        </p:blipFill>
        <p:spPr>
          <a:xfrm>
            <a:off x="8019081" y="3937457"/>
            <a:ext cx="3810000" cy="2197100"/>
          </a:xfrm>
          <a:prstGeom prst="rect">
            <a:avLst/>
          </a:prstGeom>
        </p:spPr>
      </p:pic>
      <p:sp>
        <p:nvSpPr>
          <p:cNvPr id="7" name="TextBox 6">
            <a:extLst>
              <a:ext uri="{FF2B5EF4-FFF2-40B4-BE49-F238E27FC236}">
                <a16:creationId xmlns:a16="http://schemas.microsoft.com/office/drawing/2014/main" id="{9B4E6479-DF82-AB06-EC2C-38E00B3F1E5A}"/>
              </a:ext>
            </a:extLst>
          </p:cNvPr>
          <p:cNvSpPr txBox="1"/>
          <p:nvPr/>
        </p:nvSpPr>
        <p:spPr>
          <a:xfrm>
            <a:off x="1387097" y="6175930"/>
            <a:ext cx="10441984" cy="369332"/>
          </a:xfrm>
          <a:prstGeom prst="rect">
            <a:avLst/>
          </a:prstGeom>
          <a:noFill/>
        </p:spPr>
        <p:txBody>
          <a:bodyPr wrap="square">
            <a:spAutoFit/>
          </a:bodyPr>
          <a:lstStyle/>
          <a:p>
            <a:pPr algn="r"/>
            <a:r>
              <a:rPr lang="en-US" dirty="0">
                <a:solidFill>
                  <a:srgbClr val="002060"/>
                </a:solidFill>
                <a:effectLst/>
                <a:latin typeface="DIN Pro Regular" panose="020B0504020101020102" pitchFamily="34" charset="0"/>
              </a:rPr>
              <a:t>Your Address Here | Office: 555-555-5555 | Fax: 555-555-5555 | </a:t>
            </a:r>
            <a:r>
              <a:rPr lang="en-US" dirty="0" err="1">
                <a:solidFill>
                  <a:srgbClr val="002060"/>
                </a:solidFill>
                <a:effectLst/>
                <a:latin typeface="DIN Pro Regular" panose="020B0504020101020102" pitchFamily="34" charset="0"/>
              </a:rPr>
              <a:t>YourWebsiteHere.com</a:t>
            </a:r>
            <a:endParaRPr lang="en-US" dirty="0">
              <a:solidFill>
                <a:srgbClr val="002060"/>
              </a:solidFill>
              <a:effectLst/>
              <a:latin typeface="DIN Pro Regular" panose="020B0504020101020102" pitchFamily="34" charset="0"/>
            </a:endParaRPr>
          </a:p>
        </p:txBody>
      </p:sp>
    </p:spTree>
    <p:extLst>
      <p:ext uri="{BB962C8B-B14F-4D97-AF65-F5344CB8AC3E}">
        <p14:creationId xmlns:p14="http://schemas.microsoft.com/office/powerpoint/2010/main" val="207832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865D36-1E92-1446-AB16-69B6D88A57F3}"/>
              </a:ext>
            </a:extLst>
          </p:cNvPr>
          <p:cNvSpPr>
            <a:spLocks noGrp="1"/>
          </p:cNvSpPr>
          <p:nvPr>
            <p:ph type="title"/>
          </p:nvPr>
        </p:nvSpPr>
        <p:spPr>
          <a:xfrm>
            <a:off x="839788" y="1367734"/>
            <a:ext cx="9544229" cy="851508"/>
          </a:xfrm>
        </p:spPr>
        <p:txBody>
          <a:bodyPr anchor="t">
            <a:noAutofit/>
          </a:bodyPr>
          <a:lstStyle/>
          <a:p>
            <a:r>
              <a:rPr lang="en-US" sz="3600" b="1" dirty="0">
                <a:solidFill>
                  <a:srgbClr val="0D2C52"/>
                </a:solidFill>
                <a:latin typeface="Arial" panose="020B0604020202020204" pitchFamily="34" charset="0"/>
                <a:cs typeface="Arial" panose="020B0604020202020204" pitchFamily="34" charset="0"/>
              </a:rPr>
              <a:t>Are Fixed Annuities a good fit for your financial strategy?</a:t>
            </a:r>
            <a:endParaRPr lang="en-US" sz="3600" dirty="0">
              <a:latin typeface="Arial" panose="020B0604020202020204" pitchFamily="34" charset="0"/>
              <a:cs typeface="Arial" panose="020B0604020202020204" pitchFamily="34" charset="0"/>
            </a:endParaRPr>
          </a:p>
          <a:p>
            <a:endParaRPr lang="en-US" sz="2800" b="1" dirty="0">
              <a:solidFill>
                <a:srgbClr val="0D2C52"/>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43863355-7A5C-1E4C-B34D-C9C12A7ADC29}"/>
              </a:ext>
            </a:extLst>
          </p:cNvPr>
          <p:cNvSpPr txBox="1">
            <a:spLocks/>
          </p:cNvSpPr>
          <p:nvPr/>
        </p:nvSpPr>
        <p:spPr>
          <a:xfrm>
            <a:off x="839788" y="2569588"/>
            <a:ext cx="9218678" cy="85834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otham Light" panose="02000603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otham Light" panose="02000603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otham Light" panose="02000603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Light" panose="02000603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Light" panose="02000603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latin typeface="Arial" panose="020B0604020202020204" pitchFamily="34" charset="0"/>
                <a:cs typeface="Arial" panose="020B0604020202020204" pitchFamily="34" charset="0"/>
              </a:rPr>
              <a:t>Did you know an annuity is the only financial product you can purchase that can guarantee income payments you won’t outlive.</a:t>
            </a:r>
          </a:p>
          <a:p>
            <a:pPr>
              <a:lnSpc>
                <a:spcPct val="100000"/>
              </a:lnSpc>
            </a:pPr>
            <a:endParaRPr lang="en-US" dirty="0">
              <a:solidFill>
                <a:srgbClr val="0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9583595-AC33-D76B-1D4A-A19251576A5B}"/>
              </a:ext>
            </a:extLst>
          </p:cNvPr>
          <p:cNvSpPr txBox="1"/>
          <p:nvPr/>
        </p:nvSpPr>
        <p:spPr>
          <a:xfrm>
            <a:off x="732686" y="5765055"/>
            <a:ext cx="965133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Arial" panose="020B0604020202020204" pitchFamily="34" charset="0"/>
                <a:cs typeface="Arial" panose="020B0604020202020204" pitchFamily="34" charset="0"/>
              </a:rPr>
              <a:t>4 Minimum guarantees may be 0% but your principal is protected from market loss at all times</a:t>
            </a:r>
          </a:p>
          <a:p>
            <a:r>
              <a:rPr lang="en-US" sz="1000" dirty="0">
                <a:latin typeface="Arial" panose="020B0604020202020204" pitchFamily="34" charset="0"/>
                <a:cs typeface="Arial" panose="020B0604020202020204" pitchFamily="34" charset="0"/>
              </a:rPr>
              <a:t>5 Taxable withdrawals are subject to ordinary income tax. Withdrawals taken prior to age 59½ may be subject to a 10% federal early withdrawal tax penalty. Contractual withdrawal charges may also apply.</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4C46F61-6B59-79B9-4FA5-FA16011C2D34}"/>
              </a:ext>
            </a:extLst>
          </p:cNvPr>
          <p:cNvSpPr txBox="1"/>
          <p:nvPr/>
        </p:nvSpPr>
        <p:spPr>
          <a:xfrm>
            <a:off x="840059" y="3479314"/>
            <a:ext cx="4718293" cy="15850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000"/>
              </a:spcBef>
              <a:buFont typeface="Arial"/>
              <a:buChar char="•"/>
            </a:pPr>
            <a:r>
              <a:rPr lang="en-US" dirty="0">
                <a:latin typeface="Arial" panose="020B0604020202020204" pitchFamily="34" charset="0"/>
                <a:cs typeface="Arial" panose="020B0604020202020204" pitchFamily="34" charset="0"/>
              </a:rPr>
              <a:t>Minimum interest guarantee</a:t>
            </a:r>
            <a:r>
              <a:rPr lang="en-US" baseline="30000" dirty="0">
                <a:latin typeface="Arial" panose="020B0604020202020204" pitchFamily="34" charset="0"/>
                <a:cs typeface="Arial" panose="020B0604020202020204" pitchFamily="34" charset="0"/>
              </a:rPr>
              <a:t>4</a:t>
            </a:r>
            <a:endParaRPr lang="en-US" baseline="30000" dirty="0">
              <a:latin typeface="Arial" panose="020B0604020202020204" pitchFamily="34" charset="0"/>
              <a:ea typeface="+mn-lt"/>
              <a:cs typeface="Arial" panose="020B0604020202020204" pitchFamily="34" charset="0"/>
            </a:endParaRPr>
          </a:p>
          <a:p>
            <a:pPr marL="285750" indent="-285750">
              <a:spcBef>
                <a:spcPts val="1000"/>
              </a:spcBef>
              <a:buFont typeface="Arial"/>
              <a:buChar char="•"/>
            </a:pPr>
            <a:r>
              <a:rPr lang="en-US" dirty="0">
                <a:latin typeface="Arial" panose="020B0604020202020204" pitchFamily="34" charset="0"/>
                <a:cs typeface="Arial" panose="020B0604020202020204" pitchFamily="34" charset="0"/>
              </a:rPr>
              <a:t>Tax-deferral </a:t>
            </a:r>
          </a:p>
          <a:p>
            <a:pPr marL="285750" indent="-285750">
              <a:spcBef>
                <a:spcPts val="1000"/>
              </a:spcBef>
              <a:buFont typeface="Arial"/>
              <a:buChar char="•"/>
            </a:pPr>
            <a:r>
              <a:rPr lang="en-US" dirty="0">
                <a:latin typeface="Arial" panose="020B0604020202020204" pitchFamily="34" charset="0"/>
                <a:cs typeface="Arial" panose="020B0604020202020204" pitchFamily="34" charset="0"/>
              </a:rPr>
              <a:t>Guaranteed income for life </a:t>
            </a:r>
          </a:p>
          <a:p>
            <a:pPr marL="285750" indent="-285750">
              <a:spcBef>
                <a:spcPts val="1000"/>
              </a:spcBef>
              <a:buFont typeface="Arial"/>
              <a:buChar char="•"/>
            </a:pPr>
            <a:r>
              <a:rPr lang="en-US" dirty="0">
                <a:latin typeface="Arial" panose="020B0604020202020204" pitchFamily="34" charset="0"/>
                <a:cs typeface="Arial" panose="020B0604020202020204" pitchFamily="34" charset="0"/>
              </a:rPr>
              <a:t>Access to your money</a:t>
            </a:r>
            <a:r>
              <a:rPr lang="en-US" baseline="30000" dirty="0">
                <a:latin typeface="Arial" panose="020B0604020202020204" pitchFamily="34" charset="0"/>
                <a:cs typeface="Arial" panose="020B0604020202020204" pitchFamily="34" charset="0"/>
              </a:rPr>
              <a:t>5</a:t>
            </a:r>
            <a:endParaRPr lang="en-US" baseline="30000" dirty="0">
              <a:latin typeface="Arial" panose="020B0604020202020204" pitchFamily="34" charset="0"/>
              <a:ea typeface="+mn-lt"/>
              <a:cs typeface="Arial" panose="020B0604020202020204" pitchFamily="34" charset="0"/>
            </a:endParaRPr>
          </a:p>
        </p:txBody>
      </p:sp>
      <p:sp>
        <p:nvSpPr>
          <p:cNvPr id="4" name="TextBox 3">
            <a:extLst>
              <a:ext uri="{FF2B5EF4-FFF2-40B4-BE49-F238E27FC236}">
                <a16:creationId xmlns:a16="http://schemas.microsoft.com/office/drawing/2014/main" id="{0C3DF9F5-79D1-8CD6-FF76-B2EFFD54C190}"/>
              </a:ext>
            </a:extLst>
          </p:cNvPr>
          <p:cNvSpPr txBox="1"/>
          <p:nvPr/>
        </p:nvSpPr>
        <p:spPr>
          <a:xfrm>
            <a:off x="5561493" y="3429000"/>
            <a:ext cx="5332479" cy="21390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000"/>
              </a:spcBef>
              <a:buFont typeface="Arial"/>
              <a:buChar char="•"/>
            </a:pPr>
            <a:r>
              <a:rPr lang="en-US" dirty="0">
                <a:latin typeface="Arial" panose="020B0604020202020204" pitchFamily="34" charset="0"/>
                <a:cs typeface="Arial" panose="020B0604020202020204" pitchFamily="34" charset="0"/>
              </a:rPr>
              <a:t>Withdrawal charge waivers for life’s “just in case” moments</a:t>
            </a:r>
            <a:endParaRPr lang="en-US" dirty="0">
              <a:latin typeface="Arial" panose="020B0604020202020204" pitchFamily="34" charset="0"/>
              <a:ea typeface="+mn-lt"/>
              <a:cs typeface="Arial" panose="020B0604020202020204" pitchFamily="34" charset="0"/>
            </a:endParaRPr>
          </a:p>
          <a:p>
            <a:pPr marL="285750" indent="-285750">
              <a:spcBef>
                <a:spcPts val="1000"/>
              </a:spcBef>
              <a:buFont typeface="Arial"/>
              <a:buChar char="•"/>
            </a:pPr>
            <a:r>
              <a:rPr lang="en-US" dirty="0">
                <a:latin typeface="Arial" panose="020B0604020202020204" pitchFamily="34" charset="0"/>
                <a:cs typeface="Arial" panose="020B0604020202020204" pitchFamily="34" charset="0"/>
              </a:rPr>
              <a:t>Death benefit options</a:t>
            </a:r>
            <a:endParaRPr lang="en-US" dirty="0">
              <a:latin typeface="Arial" panose="020B0604020202020204" pitchFamily="34" charset="0"/>
              <a:ea typeface="+mn-lt"/>
              <a:cs typeface="Arial" panose="020B0604020202020204" pitchFamily="34" charset="0"/>
            </a:endParaRPr>
          </a:p>
          <a:p>
            <a:pPr marL="285750" indent="-285750">
              <a:spcBef>
                <a:spcPts val="1000"/>
              </a:spcBef>
              <a:buFont typeface="Arial"/>
              <a:buChar char="•"/>
            </a:pPr>
            <a:r>
              <a:rPr lang="en-US" dirty="0">
                <a:latin typeface="Arial" panose="020B0604020202020204" pitchFamily="34" charset="0"/>
                <a:cs typeface="Arial" panose="020B0604020202020204" pitchFamily="34" charset="0"/>
              </a:rPr>
              <a:t>Diversification of asset strategy</a:t>
            </a:r>
            <a:endParaRPr lang="en-US" dirty="0">
              <a:latin typeface="Arial" panose="020B0604020202020204" pitchFamily="34" charset="0"/>
              <a:ea typeface="+mn-lt"/>
              <a:cs typeface="Arial" panose="020B0604020202020204" pitchFamily="34" charset="0"/>
            </a:endParaRPr>
          </a:p>
          <a:p>
            <a:pPr marL="285750" indent="-285750">
              <a:spcBef>
                <a:spcPts val="1000"/>
              </a:spcBef>
              <a:buFont typeface="Arial"/>
              <a:buChar char="•"/>
            </a:pPr>
            <a:r>
              <a:rPr lang="en-US" dirty="0">
                <a:latin typeface="Arial" panose="020B0604020202020204" pitchFamily="34" charset="0"/>
                <a:cs typeface="Arial" panose="020B0604020202020204" pitchFamily="34" charset="0"/>
              </a:rPr>
              <a:t>No additional annual charges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(unless you purchase an optional rider)</a:t>
            </a:r>
          </a:p>
        </p:txBody>
      </p:sp>
    </p:spTree>
    <p:extLst>
      <p:ext uri="{BB962C8B-B14F-4D97-AF65-F5344CB8AC3E}">
        <p14:creationId xmlns:p14="http://schemas.microsoft.com/office/powerpoint/2010/main" val="102183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865D36-1E92-1446-AB16-69B6D88A57F3}"/>
              </a:ext>
            </a:extLst>
          </p:cNvPr>
          <p:cNvSpPr>
            <a:spLocks noGrp="1"/>
          </p:cNvSpPr>
          <p:nvPr>
            <p:ph type="title"/>
          </p:nvPr>
        </p:nvSpPr>
        <p:spPr>
          <a:xfrm>
            <a:off x="839788" y="1331382"/>
            <a:ext cx="11352713" cy="851508"/>
          </a:xfrm>
        </p:spPr>
        <p:txBody>
          <a:bodyPr anchor="b">
            <a:normAutofit/>
          </a:bodyPr>
          <a:lstStyle/>
          <a:p>
            <a:r>
              <a:rPr lang="en-US" sz="2800" b="1" dirty="0">
                <a:solidFill>
                  <a:srgbClr val="0D2C52"/>
                </a:solidFill>
                <a:latin typeface="Arial" panose="020B0604020202020204" pitchFamily="34" charset="0"/>
                <a:cs typeface="Arial" panose="020B0604020202020204" pitchFamily="34" charset="0"/>
              </a:rPr>
              <a:t>Does Life Insurance have a place in your financial strategy?</a:t>
            </a:r>
            <a:endParaRPr lang="en-US" sz="2800" dirty="0">
              <a:latin typeface="Arial" panose="020B0604020202020204" pitchFamily="34" charset="0"/>
              <a:cs typeface="Arial" panose="020B0604020202020204" pitchFamily="34" charset="0"/>
            </a:endParaRPr>
          </a:p>
          <a:p>
            <a:endParaRPr lang="en-US" sz="2800" b="1" dirty="0">
              <a:solidFill>
                <a:srgbClr val="0D2C52"/>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9583595-AC33-D76B-1D4A-A19251576A5B}"/>
              </a:ext>
            </a:extLst>
          </p:cNvPr>
          <p:cNvSpPr txBox="1"/>
          <p:nvPr/>
        </p:nvSpPr>
        <p:spPr>
          <a:xfrm>
            <a:off x="720816" y="6073170"/>
            <a:ext cx="9756684"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latin typeface="Arial" panose="020B0604020202020204" pitchFamily="34" charset="0"/>
                <a:cs typeface="Arial" panose="020B0604020202020204" pitchFamily="34" charset="0"/>
              </a:rPr>
              <a:t>Life insurance involves fees and charges, including possible surrender penalties. It requires medical, and often financial underwriting to qualify. </a:t>
            </a:r>
          </a:p>
          <a:p>
            <a:r>
              <a:rPr lang="en-US" sz="900" dirty="0">
                <a:latin typeface="Arial" panose="020B0604020202020204" pitchFamily="34" charset="0"/>
                <a:cs typeface="Arial" panose="020B0604020202020204" pitchFamily="34" charset="0"/>
              </a:rPr>
              <a:t>6 Policy loans and withdrawals will reduce available cash values and death benefits and may cause the policy to lapse or affect any guarantees against lapse. Additional premium payments may be required to keep the policy in force. In the event of a lapse, outstanding policy loans in excess of unrecovered cost basis will be subject to ordinary income tax. Tax laws are subject to change. You should consult a tax professional.</a:t>
            </a:r>
          </a:p>
          <a:p>
            <a:endParaRPr lang="en-US" sz="9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4C46F61-6B59-79B9-4FA5-FA16011C2D34}"/>
              </a:ext>
            </a:extLst>
          </p:cNvPr>
          <p:cNvSpPr txBox="1"/>
          <p:nvPr/>
        </p:nvSpPr>
        <p:spPr>
          <a:xfrm>
            <a:off x="840059" y="2912789"/>
            <a:ext cx="5486022" cy="30675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000"/>
              </a:spcBef>
              <a:buFont typeface="Arial"/>
              <a:buChar char="•"/>
            </a:pPr>
            <a:r>
              <a:rPr lang="en-US" sz="1600" dirty="0">
                <a:latin typeface="Arial" panose="020B0604020202020204" pitchFamily="34" charset="0"/>
                <a:ea typeface="+mn-lt"/>
                <a:cs typeface="Arial" panose="020B0604020202020204" pitchFamily="34" charset="0"/>
              </a:rPr>
              <a:t>A life insurance policy’s death benefit can be a source of cash for final expenses and estate settlement costs, including estate and inheritance taxes.</a:t>
            </a:r>
          </a:p>
          <a:p>
            <a:pPr marL="285750" indent="-285750">
              <a:spcBef>
                <a:spcPts val="1000"/>
              </a:spcBef>
              <a:buFont typeface="Arial"/>
              <a:buChar char="•"/>
            </a:pPr>
            <a:r>
              <a:rPr lang="en-US" sz="1600" dirty="0">
                <a:latin typeface="Arial" panose="020B0604020202020204" pitchFamily="34" charset="0"/>
                <a:ea typeface="+mn-lt"/>
                <a:cs typeface="Arial" panose="020B0604020202020204" pitchFamily="34" charset="0"/>
              </a:rPr>
              <a:t>You may still be working! Life insurance can help replace lost income in case of your death.</a:t>
            </a:r>
          </a:p>
          <a:p>
            <a:pPr marL="285750" indent="-285750">
              <a:spcBef>
                <a:spcPts val="1000"/>
              </a:spcBef>
              <a:buFont typeface="Arial"/>
              <a:buChar char="•"/>
            </a:pPr>
            <a:r>
              <a:rPr lang="en-US" sz="1600" dirty="0">
                <a:latin typeface="Arial" panose="020B0604020202020204" pitchFamily="34" charset="0"/>
                <a:ea typeface="+mn-lt"/>
                <a:cs typeface="Arial" panose="020B0604020202020204" pitchFamily="34" charset="0"/>
              </a:rPr>
              <a:t>Life insurance can be used to replace all, or a part of your spouse’s pension benefits in case of death.</a:t>
            </a:r>
          </a:p>
          <a:p>
            <a:pPr marL="285750" indent="-285750">
              <a:spcBef>
                <a:spcPts val="1000"/>
              </a:spcBef>
              <a:buFont typeface="Arial"/>
              <a:buChar char="•"/>
            </a:pPr>
            <a:r>
              <a:rPr lang="en-US" sz="1600" dirty="0">
                <a:latin typeface="Arial" panose="020B0604020202020204" pitchFamily="34" charset="0"/>
                <a:ea typeface="+mn-lt"/>
                <a:cs typeface="Arial" panose="020B0604020202020204" pitchFamily="34" charset="0"/>
              </a:rPr>
              <a:t>The life insurance policy death benefit can be used to pay off mortgages or other debt. </a:t>
            </a:r>
          </a:p>
          <a:p>
            <a:pPr>
              <a:spcBef>
                <a:spcPts val="1000"/>
              </a:spcBef>
            </a:pPr>
            <a:endParaRPr lang="en-US" sz="1600" dirty="0">
              <a:latin typeface="Arial" panose="020B0604020202020204" pitchFamily="34" charset="0"/>
              <a:ea typeface="+mn-lt"/>
              <a:cs typeface="Arial" panose="020B0604020202020204" pitchFamily="34" charset="0"/>
            </a:endParaRPr>
          </a:p>
        </p:txBody>
      </p:sp>
      <p:sp>
        <p:nvSpPr>
          <p:cNvPr id="4" name="TextBox 3">
            <a:extLst>
              <a:ext uri="{FF2B5EF4-FFF2-40B4-BE49-F238E27FC236}">
                <a16:creationId xmlns:a16="http://schemas.microsoft.com/office/drawing/2014/main" id="{0C3DF9F5-79D1-8CD6-FF76-B2EFFD54C190}"/>
              </a:ext>
            </a:extLst>
          </p:cNvPr>
          <p:cNvSpPr txBox="1"/>
          <p:nvPr/>
        </p:nvSpPr>
        <p:spPr>
          <a:xfrm>
            <a:off x="6277658" y="2914039"/>
            <a:ext cx="5193526"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000"/>
              </a:spcBef>
              <a:buFont typeface="Arial"/>
              <a:buChar char="•"/>
            </a:pPr>
            <a:r>
              <a:rPr lang="en-US" sz="1600" dirty="0">
                <a:latin typeface="Arial" panose="020B0604020202020204" pitchFamily="34" charset="0"/>
                <a:ea typeface="+mn-lt"/>
                <a:cs typeface="Arial" panose="020B0604020202020204" pitchFamily="34" charset="0"/>
              </a:rPr>
              <a:t>Responsibilities don’t retire when you do.</a:t>
            </a:r>
            <a:endParaRPr lang="en-US" sz="1600" dirty="0">
              <a:latin typeface="Arial" panose="020B0604020202020204" pitchFamily="34" charset="0"/>
              <a:cs typeface="Arial" panose="020B0604020202020204" pitchFamily="34" charset="0"/>
            </a:endParaRPr>
          </a:p>
          <a:p>
            <a:pPr marL="285750" indent="-285750">
              <a:spcBef>
                <a:spcPts val="1000"/>
              </a:spcBef>
              <a:buFont typeface="Arial"/>
              <a:buChar char="•"/>
            </a:pPr>
            <a:r>
              <a:rPr lang="en-US" sz="1600" dirty="0">
                <a:latin typeface="Arial" panose="020B0604020202020204" pitchFamily="34" charset="0"/>
                <a:ea typeface="+mn-lt"/>
                <a:cs typeface="Arial" panose="020B0604020202020204" pitchFamily="34" charset="0"/>
              </a:rPr>
              <a:t>Life insurance can help create or protect a legacy.</a:t>
            </a:r>
            <a:endParaRPr lang="en-US" sz="1600" dirty="0">
              <a:latin typeface="Arial" panose="020B0604020202020204" pitchFamily="34" charset="0"/>
              <a:cs typeface="Arial" panose="020B0604020202020204" pitchFamily="34" charset="0"/>
            </a:endParaRPr>
          </a:p>
          <a:p>
            <a:pPr marL="285750" indent="-285750">
              <a:spcBef>
                <a:spcPts val="1000"/>
              </a:spcBef>
              <a:buFont typeface="Arial"/>
              <a:buChar char="•"/>
            </a:pPr>
            <a:r>
              <a:rPr lang="en-US" sz="1600" dirty="0">
                <a:latin typeface="Arial" panose="020B0604020202020204" pitchFamily="34" charset="0"/>
                <a:ea typeface="+mn-lt"/>
                <a:cs typeface="Arial" panose="020B0604020202020204" pitchFamily="34" charset="0"/>
              </a:rPr>
              <a:t>Your employer-sponsored group life insurance plan could retire when you do. An individual life insurance policy can help replace any group coverage you lose when you retire</a:t>
            </a:r>
          </a:p>
          <a:p>
            <a:pPr marL="285750" indent="-285750">
              <a:spcBef>
                <a:spcPts val="1000"/>
              </a:spcBef>
              <a:buFont typeface="Arial"/>
              <a:buChar char="•"/>
            </a:pPr>
            <a:r>
              <a:rPr lang="en-US" sz="1600" dirty="0">
                <a:latin typeface="Arial" panose="020B0604020202020204" pitchFamily="34" charset="0"/>
                <a:ea typeface="+mn-lt"/>
                <a:cs typeface="Arial" panose="020B0604020202020204" pitchFamily="34" charset="0"/>
              </a:rPr>
              <a:t>Policy withdrawals or loans can be used to help supplement your retirement income.</a:t>
            </a:r>
            <a:r>
              <a:rPr lang="en-US" sz="1600" baseline="30000" dirty="0">
                <a:latin typeface="Arial" panose="020B0604020202020204" pitchFamily="34" charset="0"/>
                <a:ea typeface="+mn-lt"/>
                <a:cs typeface="Arial" panose="020B0604020202020204" pitchFamily="34" charset="0"/>
              </a:rPr>
              <a:t>6</a:t>
            </a:r>
          </a:p>
          <a:p>
            <a:pPr marL="285750" indent="-285750">
              <a:spcBef>
                <a:spcPts val="1000"/>
              </a:spcBef>
              <a:buFont typeface="Arial"/>
              <a:buChar char="•"/>
            </a:pPr>
            <a:endParaRPr lang="en-US" sz="1600" baseline="30000" dirty="0">
              <a:latin typeface="Arial" panose="020B0604020202020204" pitchFamily="34" charset="0"/>
              <a:ea typeface="+mn-lt"/>
              <a:cs typeface="Arial" panose="020B0604020202020204" pitchFamily="34" charset="0"/>
            </a:endParaRPr>
          </a:p>
        </p:txBody>
      </p:sp>
      <p:sp>
        <p:nvSpPr>
          <p:cNvPr id="5" name="TextBox 4">
            <a:extLst>
              <a:ext uri="{FF2B5EF4-FFF2-40B4-BE49-F238E27FC236}">
                <a16:creationId xmlns:a16="http://schemas.microsoft.com/office/drawing/2014/main" id="{1985F9FD-560C-2A00-6D8F-4F40E6208B64}"/>
              </a:ext>
            </a:extLst>
          </p:cNvPr>
          <p:cNvSpPr txBox="1"/>
          <p:nvPr/>
        </p:nvSpPr>
        <p:spPr>
          <a:xfrm>
            <a:off x="839919" y="1836821"/>
            <a:ext cx="9916981"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Permanent life insurance has a cash value component that can help grow your money on a tax-efficient basis. Premiums paid in excess of the policy costs have the potential to grow without taxation each year and can be withdrawn tax-free.</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634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5EBADA0-6C0E-C1A8-FE28-5C6E56EC570E}"/>
              </a:ext>
            </a:extLst>
          </p:cNvPr>
          <p:cNvSpPr txBox="1"/>
          <p:nvPr/>
        </p:nvSpPr>
        <p:spPr>
          <a:xfrm>
            <a:off x="3595816" y="3978876"/>
            <a:ext cx="184731" cy="369332"/>
          </a:xfrm>
          <a:prstGeom prst="rect">
            <a:avLst/>
          </a:prstGeom>
          <a:noFill/>
        </p:spPr>
        <p:txBody>
          <a:bodyPr wrap="none" rtlCol="0">
            <a:spAutoFit/>
          </a:bodyPr>
          <a:lstStyle/>
          <a:p>
            <a:endParaRPr lang="en-US"/>
          </a:p>
        </p:txBody>
      </p:sp>
      <p:sp>
        <p:nvSpPr>
          <p:cNvPr id="14" name="Rectangle 13">
            <a:extLst>
              <a:ext uri="{FF2B5EF4-FFF2-40B4-BE49-F238E27FC236}">
                <a16:creationId xmlns:a16="http://schemas.microsoft.com/office/drawing/2014/main" id="{DC391E6D-B634-A61A-9D10-08C53B43CB41}"/>
              </a:ext>
            </a:extLst>
          </p:cNvPr>
          <p:cNvSpPr/>
          <p:nvPr/>
        </p:nvSpPr>
        <p:spPr>
          <a:xfrm>
            <a:off x="832431" y="6297135"/>
            <a:ext cx="5009569" cy="584775"/>
          </a:xfrm>
          <a:prstGeom prst="rect">
            <a:avLst/>
          </a:prstGeom>
        </p:spPr>
        <p:txBody>
          <a:bodyPr wrap="square">
            <a:spAutoFit/>
          </a:bodyPr>
          <a:lstStyle/>
          <a:p>
            <a:r>
              <a:rPr lang="en-US" sz="800" dirty="0"/>
              <a:t>*The S&amp;P 500® Index is a product of S&amp;P Dow Jones Indices LLC (“SPDJI”). Standard &amp; Poor’s®, S&amp;P®, and S&amp;P 500® are registered trademarks of Standard &amp; Poor’s Financial Services LLC (“S&amp;P”).  It is not possible to invest directly in an index.</a:t>
            </a:r>
            <a:br>
              <a:rPr lang="en-US" sz="800" dirty="0"/>
            </a:br>
            <a:endParaRPr lang="en-US" sz="800" dirty="0"/>
          </a:p>
        </p:txBody>
      </p:sp>
      <p:pic>
        <p:nvPicPr>
          <p:cNvPr id="15" name="Picture 14" descr="Text&#10;&#10;Description automatically generated">
            <a:extLst>
              <a:ext uri="{FF2B5EF4-FFF2-40B4-BE49-F238E27FC236}">
                <a16:creationId xmlns:a16="http://schemas.microsoft.com/office/drawing/2014/main" id="{2CC3C794-74A0-AA42-096C-CF1EE0C540C7}"/>
              </a:ext>
            </a:extLst>
          </p:cNvPr>
          <p:cNvPicPr>
            <a:picLocks noChangeAspect="1"/>
          </p:cNvPicPr>
          <p:nvPr/>
        </p:nvPicPr>
        <p:blipFill rotWithShape="1">
          <a:blip r:embed="rId3">
            <a:extLst>
              <a:ext uri="{28A0092B-C50C-407E-A947-70E740481C1C}">
                <a14:useLocalDpi xmlns:a14="http://schemas.microsoft.com/office/drawing/2010/main" val="0"/>
              </a:ext>
            </a:extLst>
          </a:blip>
          <a:srcRect l="16044" t="25149" r="10149" b="21569"/>
          <a:stretch/>
        </p:blipFill>
        <p:spPr>
          <a:xfrm>
            <a:off x="7182431" y="3306285"/>
            <a:ext cx="5009569" cy="3616452"/>
          </a:xfrm>
          <a:prstGeom prst="rect">
            <a:avLst/>
          </a:prstGeom>
        </p:spPr>
      </p:pic>
      <p:sp>
        <p:nvSpPr>
          <p:cNvPr id="16" name="TextBox 15">
            <a:extLst>
              <a:ext uri="{FF2B5EF4-FFF2-40B4-BE49-F238E27FC236}">
                <a16:creationId xmlns:a16="http://schemas.microsoft.com/office/drawing/2014/main" id="{2FCC109A-C0C4-4AE0-1701-5823701A32E8}"/>
              </a:ext>
            </a:extLst>
          </p:cNvPr>
          <p:cNvSpPr txBox="1"/>
          <p:nvPr/>
        </p:nvSpPr>
        <p:spPr>
          <a:xfrm>
            <a:off x="413978" y="775291"/>
            <a:ext cx="8854010" cy="2308324"/>
          </a:xfrm>
          <a:prstGeom prst="rect">
            <a:avLst/>
          </a:prstGeom>
          <a:noFill/>
        </p:spPr>
        <p:txBody>
          <a:bodyPr wrap="square">
            <a:spAutoFit/>
          </a:bodyPr>
          <a:lstStyle/>
          <a:p>
            <a:r>
              <a:rPr lang="en-US" sz="3600" b="1" dirty="0">
                <a:solidFill>
                  <a:srgbClr val="002060"/>
                </a:solidFill>
              </a:rPr>
              <a:t>Schedule your Complimentary Appointment </a:t>
            </a:r>
            <a:r>
              <a:rPr lang="en-US" sz="3600" dirty="0">
                <a:solidFill>
                  <a:srgbClr val="002060"/>
                </a:solidFill>
              </a:rPr>
              <a:t>to go over areas of Interest and Concern.</a:t>
            </a:r>
          </a:p>
          <a:p>
            <a:endParaRPr lang="en-US" sz="3600" dirty="0">
              <a:solidFill>
                <a:srgbClr val="002060"/>
              </a:solidFill>
            </a:endParaRPr>
          </a:p>
          <a:p>
            <a:r>
              <a:rPr lang="en-US" sz="3600" dirty="0">
                <a:solidFill>
                  <a:srgbClr val="002060"/>
                </a:solidFill>
                <a:effectLst/>
                <a:latin typeface="DIN Pro Regular" panose="020B0504020101020102" pitchFamily="34" charset="0"/>
              </a:rPr>
              <a:t>555-555-5555</a:t>
            </a:r>
            <a:endParaRPr lang="en-US" sz="3600" dirty="0">
              <a:solidFill>
                <a:srgbClr val="002060"/>
              </a:solidFill>
            </a:endParaRPr>
          </a:p>
        </p:txBody>
      </p:sp>
    </p:spTree>
    <p:extLst>
      <p:ext uri="{BB962C8B-B14F-4D97-AF65-F5344CB8AC3E}">
        <p14:creationId xmlns:p14="http://schemas.microsoft.com/office/powerpoint/2010/main" val="164426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E079D7-0971-D2B6-14D4-B01C01274082}"/>
              </a:ext>
            </a:extLst>
          </p:cNvPr>
          <p:cNvSpPr txBox="1"/>
          <p:nvPr/>
        </p:nvSpPr>
        <p:spPr>
          <a:xfrm>
            <a:off x="756745" y="2065283"/>
            <a:ext cx="10452538" cy="3359831"/>
          </a:xfrm>
          <a:prstGeom prst="rect">
            <a:avLst/>
          </a:prstGeom>
          <a:noFill/>
        </p:spPr>
        <p:txBody>
          <a:bodyPr wrap="square" rtlCol="0">
            <a:spAutoFit/>
          </a:bodyPr>
          <a:lstStyle/>
          <a:p>
            <a:pPr>
              <a:lnSpc>
                <a:spcPct val="150000"/>
              </a:lnSpc>
            </a:pPr>
            <a:r>
              <a:rPr lang="en-US" sz="900" dirty="0">
                <a:latin typeface="Arial" panose="020B0604020202020204" pitchFamily="34" charset="0"/>
                <a:cs typeface="Arial" panose="020B0604020202020204" pitchFamily="34" charset="0"/>
              </a:rPr>
              <a:t>This material contains general information to help you understand basic retirement income strategies. </a:t>
            </a:r>
          </a:p>
          <a:p>
            <a:pPr>
              <a:lnSpc>
                <a:spcPct val="150000"/>
              </a:lnSpc>
            </a:pPr>
            <a:r>
              <a:rPr lang="en-US" sz="900" dirty="0">
                <a:latin typeface="Arial" panose="020B0604020202020204" pitchFamily="34" charset="0"/>
                <a:cs typeface="Arial" panose="020B0604020202020204" pitchFamily="34" charset="0"/>
              </a:rPr>
              <a:t>Throughout the presentation, we may generally discuss different insurance products; however, nothing I say should be construed as a recommendation to buy or sell any insurance product, nor should it be used to make decisions today about your current retirement income strategy. Insurance product guarantees are backed by the financial strength and claims-paying ability of the issuing company.  </a:t>
            </a:r>
          </a:p>
          <a:p>
            <a:pPr>
              <a:lnSpc>
                <a:spcPct val="150000"/>
              </a:lnSpc>
            </a:pPr>
            <a:r>
              <a:rPr lang="en-US" sz="900" dirty="0">
                <a:latin typeface="Arial" panose="020B0604020202020204" pitchFamily="34" charset="0"/>
                <a:cs typeface="Arial" panose="020B0604020202020204" pitchFamily="34" charset="0"/>
              </a:rPr>
              <a:t>My goal with this presentation is to expose you to ideas and insurance products that may help you work towards your retirement income goals. Please understand that I cannot make any promises or guarantees that you will accomplish such goals. </a:t>
            </a:r>
          </a:p>
          <a:p>
            <a:pPr>
              <a:lnSpc>
                <a:spcPct val="150000"/>
              </a:lnSpc>
              <a:spcBef>
                <a:spcPts val="1000"/>
              </a:spcBef>
            </a:pPr>
            <a:r>
              <a:rPr lang="en-US" sz="900" dirty="0">
                <a:latin typeface="Arial" panose="020B0604020202020204" pitchFamily="34" charset="0"/>
                <a:cs typeface="Arial" panose="020B0604020202020204" pitchFamily="34" charset="0"/>
              </a:rPr>
              <a:t>This presentation is designed to provide general information on the subjects covered. It is not, however, intended to provide specific legal, tax or investment advice and cannot be used to avoid tax penalties or to promote, market, or recommend any tax plan or arrangement. Please note that DMI and its representatives do not give legal, tax or investment advice. Legal, tax and investment advice should come from a licensed professional who can provide advice on these topics. </a:t>
            </a:r>
          </a:p>
          <a:p>
            <a:pPr>
              <a:lnSpc>
                <a:spcPct val="150000"/>
              </a:lnSpc>
              <a:spcBef>
                <a:spcPts val="1000"/>
              </a:spcBef>
            </a:pPr>
            <a:r>
              <a:rPr lang="en-US" sz="900" dirty="0">
                <a:latin typeface="Arial" panose="020B0604020202020204" pitchFamily="34" charset="0"/>
                <a:cs typeface="Arial" panose="020B0604020202020204" pitchFamily="34" charset="0"/>
              </a:rPr>
              <a:t>The presenter, speaker and sponsor of this seminar as well as the information presented at the seminar is not related to, endorsed by, connected with or approved by any government agency or organization. For information regarding your Social Security benefits, you are encouraged to speak to your local Social Security Administration office or visit the Social Security Administration website at </a:t>
            </a:r>
            <a:r>
              <a:rPr lang="en-US" sz="900" dirty="0" err="1">
                <a:latin typeface="Arial" panose="020B0604020202020204" pitchFamily="34" charset="0"/>
                <a:cs typeface="Arial" panose="020B0604020202020204" pitchFamily="34" charset="0"/>
              </a:rPr>
              <a:t>www.ssa.gov</a:t>
            </a:r>
            <a:r>
              <a:rPr lang="en-US" sz="900" dirty="0">
                <a:latin typeface="Arial" panose="020B0604020202020204" pitchFamily="34" charset="0"/>
                <a:cs typeface="Arial" panose="020B0604020202020204" pitchFamily="34" charset="0"/>
              </a:rPr>
              <a:t>. </a:t>
            </a:r>
          </a:p>
          <a:p>
            <a:pPr>
              <a:lnSpc>
                <a:spcPct val="150000"/>
              </a:lnSpc>
              <a:spcBef>
                <a:spcPts val="1000"/>
              </a:spcBef>
            </a:pPr>
            <a:r>
              <a:rPr lang="en-US" sz="900" dirty="0">
                <a:latin typeface="Arial" panose="020B0604020202020204" pitchFamily="34" charset="0"/>
                <a:cs typeface="Arial" panose="020B0604020202020204" pitchFamily="34" charset="0"/>
              </a:rPr>
              <a:t>Despite efforts to be accurate and current, this presentation may contain out-of-date information; we are under no obligation to advise you of any subsequent changes related to the topics discussed in this presentation. Insurance products involve restrictions, terms, fees and charges and may not be suitable for everyone. Carefully read all product information before making a purchasing decision.</a:t>
            </a:r>
          </a:p>
          <a:p>
            <a:pPr>
              <a:lnSpc>
                <a:spcPct val="150000"/>
              </a:lnSpc>
            </a:pP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88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BFAE-19AA-3448-88DC-F09DB0F73B96}"/>
              </a:ext>
            </a:extLst>
          </p:cNvPr>
          <p:cNvSpPr>
            <a:spLocks noGrp="1"/>
          </p:cNvSpPr>
          <p:nvPr>
            <p:ph type="title"/>
          </p:nvPr>
        </p:nvSpPr>
        <p:spPr>
          <a:xfrm>
            <a:off x="839788" y="679268"/>
            <a:ext cx="8999156" cy="1295836"/>
          </a:xfrm>
        </p:spPr>
        <p:txBody>
          <a:bodyPr anchor="b">
            <a:normAutofit/>
          </a:bodyPr>
          <a:lstStyle/>
          <a:p>
            <a:r>
              <a:rPr lang="en-US" sz="4000" b="1" dirty="0">
                <a:latin typeface="Arial" panose="020B0604020202020204" pitchFamily="34" charset="0"/>
                <a:cs typeface="Arial" panose="020B0604020202020204" pitchFamily="34" charset="0"/>
              </a:rPr>
              <a:t>What is a Bear market?</a:t>
            </a:r>
          </a:p>
        </p:txBody>
      </p:sp>
      <p:sp>
        <p:nvSpPr>
          <p:cNvPr id="3" name="Content Placeholder 2">
            <a:extLst>
              <a:ext uri="{FF2B5EF4-FFF2-40B4-BE49-F238E27FC236}">
                <a16:creationId xmlns:a16="http://schemas.microsoft.com/office/drawing/2014/main" id="{CA5F19AF-7722-364C-86C4-460037F43C31}"/>
              </a:ext>
            </a:extLst>
          </p:cNvPr>
          <p:cNvSpPr>
            <a:spLocks noGrp="1"/>
          </p:cNvSpPr>
          <p:nvPr>
            <p:ph type="body" sz="half" idx="2"/>
          </p:nvPr>
        </p:nvSpPr>
        <p:spPr>
          <a:xfrm>
            <a:off x="839786" y="2102989"/>
            <a:ext cx="9663112" cy="3691713"/>
          </a:xfrm>
        </p:spPr>
        <p:txBody>
          <a:bodyPr>
            <a:noAutofit/>
          </a:bodyPr>
          <a:lstStyle/>
          <a:p>
            <a:pPr marL="285750" indent="-285750">
              <a:lnSpc>
                <a:spcPct val="150000"/>
              </a:lnSpc>
              <a:buFont typeface="Arial" panose="020B0604020202020204" pitchFamily="34" charset="0"/>
              <a:buChar char="•"/>
            </a:pPr>
            <a:r>
              <a:rPr lang="en-US" sz="1800" dirty="0">
                <a:latin typeface="Arial" panose="020B0604020202020204" pitchFamily="34" charset="0"/>
                <a:cs typeface="Arial" panose="020B0604020202020204" pitchFamily="34" charset="0"/>
              </a:rPr>
              <a:t>No one can predict how the markets will perform, historically a bear market has occurred about once every 3.5 years and lasted an average 367 days.</a:t>
            </a:r>
            <a:r>
              <a:rPr lang="en-US" sz="1800" baseline="30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en-US" sz="1800" dirty="0">
                <a:latin typeface="Arial" panose="020B0604020202020204" pitchFamily="34" charset="0"/>
                <a:cs typeface="Arial" panose="020B0604020202020204" pitchFamily="34" charset="0"/>
              </a:rPr>
              <a:t>Chances are good that you will experience a bear market at least once – and possibly more – during a retirement that lasts on average 12 years.</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en-US" sz="1800" dirty="0">
                <a:latin typeface="Arial" panose="020B0604020202020204" pitchFamily="34" charset="0"/>
                <a:cs typeface="Arial" panose="020B0604020202020204" pitchFamily="34" charset="0"/>
              </a:rPr>
              <a:t>It takes an average of 26 months after a bear market for the stock market to battle back to where it stood at the beginning.</a:t>
            </a:r>
            <a:r>
              <a:rPr lang="en-US" sz="1800" baseline="30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en-US" sz="1800" b="1" dirty="0">
                <a:latin typeface="Arial" panose="020B0604020202020204" pitchFamily="34" charset="0"/>
                <a:cs typeface="Arial" panose="020B0604020202020204" pitchFamily="34" charset="0"/>
              </a:rPr>
              <a:t>Your best bet is to ensure you have a careful strategy to help mitigate the effects of a bear market and help avoid running out of money.</a:t>
            </a:r>
          </a:p>
        </p:txBody>
      </p:sp>
      <p:sp>
        <p:nvSpPr>
          <p:cNvPr id="4" name="TextBox 3">
            <a:extLst>
              <a:ext uri="{FF2B5EF4-FFF2-40B4-BE49-F238E27FC236}">
                <a16:creationId xmlns:a16="http://schemas.microsoft.com/office/drawing/2014/main" id="{459D535B-B866-42DB-2C03-D2102E271F58}"/>
              </a:ext>
            </a:extLst>
          </p:cNvPr>
          <p:cNvSpPr txBox="1"/>
          <p:nvPr/>
        </p:nvSpPr>
        <p:spPr>
          <a:xfrm>
            <a:off x="839786" y="6017183"/>
            <a:ext cx="9663113" cy="600164"/>
          </a:xfrm>
          <a:prstGeom prst="rect">
            <a:avLst/>
          </a:prstGeom>
          <a:noFill/>
        </p:spPr>
        <p:txBody>
          <a:bodyPr wrap="square" rtlCol="0">
            <a:spAutoFit/>
          </a:bodyPr>
          <a:lstStyle/>
          <a:p>
            <a:pPr lvl="0">
              <a:defRPr/>
            </a:pPr>
            <a:r>
              <a:rPr lang="en-US" sz="1100" dirty="0">
                <a:latin typeface="Arial" panose="020B0604020202020204" pitchFamily="34" charset="0"/>
                <a:cs typeface="Arial" panose="020B0604020202020204" pitchFamily="34" charset="0"/>
              </a:rPr>
              <a:t>1 https://</a:t>
            </a:r>
            <a:r>
              <a:rPr lang="en-US" sz="1100" dirty="0" err="1">
                <a:latin typeface="Arial" panose="020B0604020202020204" pitchFamily="34" charset="0"/>
                <a:cs typeface="Arial" panose="020B0604020202020204" pitchFamily="34" charset="0"/>
              </a:rPr>
              <a:t>www.thebalance.com</a:t>
            </a:r>
            <a:r>
              <a:rPr lang="en-US" sz="1100" dirty="0">
                <a:latin typeface="Arial" panose="020B0604020202020204" pitchFamily="34" charset="0"/>
                <a:cs typeface="Arial" panose="020B0604020202020204" pitchFamily="34" charset="0"/>
              </a:rPr>
              <a:t>/u-s-stock-bear-markets-and-their-subsequent-recoveries-2388520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2 https://</a:t>
            </a:r>
            <a:r>
              <a:rPr lang="en-US" sz="1100" dirty="0" err="1">
                <a:latin typeface="Arial" panose="020B0604020202020204" pitchFamily="34" charset="0"/>
                <a:cs typeface="Arial" panose="020B0604020202020204" pitchFamily="34" charset="0"/>
              </a:rPr>
              <a:t>www.gobankingrates.com</a:t>
            </a:r>
            <a:r>
              <a:rPr lang="en-US" sz="1100" dirty="0">
                <a:latin typeface="Arial" panose="020B0604020202020204" pitchFamily="34" charset="0"/>
                <a:cs typeface="Arial" panose="020B0604020202020204" pitchFamily="34" charset="0"/>
              </a:rPr>
              <a:t>/retirement/planning/jaw-dropping-stats-state-retirement-</a:t>
            </a:r>
            <a:r>
              <a:rPr lang="en-US" sz="1100" dirty="0" err="1">
                <a:latin typeface="Arial" panose="020B0604020202020204" pitchFamily="34" charset="0"/>
                <a:cs typeface="Arial" panose="020B0604020202020204" pitchFamily="34" charset="0"/>
              </a:rPr>
              <a:t>america</a:t>
            </a:r>
            <a:r>
              <a:rPr lang="en-US" sz="1100" dirty="0">
                <a:latin typeface="Arial" panose="020B0604020202020204" pitchFamily="34" charset="0"/>
                <a:cs typeface="Arial" panose="020B0604020202020204" pitchFamily="34" charset="0"/>
              </a:rPr>
              <a:t>/</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3 https://</a:t>
            </a:r>
            <a:r>
              <a:rPr lang="en-US" sz="1100" dirty="0" err="1">
                <a:latin typeface="Arial" panose="020B0604020202020204" pitchFamily="34" charset="0"/>
                <a:cs typeface="Arial" panose="020B0604020202020204" pitchFamily="34" charset="0"/>
              </a:rPr>
              <a:t>awealthofcommonsense.com</a:t>
            </a:r>
            <a:r>
              <a:rPr lang="en-US" sz="1100" dirty="0">
                <a:latin typeface="Arial" panose="020B0604020202020204" pitchFamily="34" charset="0"/>
                <a:cs typeface="Arial" panose="020B0604020202020204" pitchFamily="34" charset="0"/>
              </a:rPr>
              <a:t>/2020/03/how-long-does-it-take-to-make-your-money-back-after-a-bear-market/</a:t>
            </a:r>
          </a:p>
        </p:txBody>
      </p:sp>
    </p:spTree>
    <p:extLst>
      <p:ext uri="{BB962C8B-B14F-4D97-AF65-F5344CB8AC3E}">
        <p14:creationId xmlns:p14="http://schemas.microsoft.com/office/powerpoint/2010/main" val="2669172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BFAE-19AA-3448-88DC-F09DB0F73B96}"/>
              </a:ext>
            </a:extLst>
          </p:cNvPr>
          <p:cNvSpPr>
            <a:spLocks noGrp="1"/>
          </p:cNvSpPr>
          <p:nvPr>
            <p:ph type="title"/>
          </p:nvPr>
        </p:nvSpPr>
        <p:spPr>
          <a:xfrm>
            <a:off x="839787" y="679268"/>
            <a:ext cx="10942910" cy="1345475"/>
          </a:xfrm>
        </p:spPr>
        <p:txBody>
          <a:bodyPr anchor="b">
            <a:normAutofit/>
          </a:bodyPr>
          <a:lstStyle/>
          <a:p>
            <a:r>
              <a:rPr lang="en-US" sz="4000" b="1" dirty="0">
                <a:latin typeface="Arial" panose="020B0604020202020204" pitchFamily="34" charset="0"/>
                <a:cs typeface="Arial" panose="020B0604020202020204" pitchFamily="34" charset="0"/>
              </a:rPr>
              <a:t>What is the Sequence of Returns Risk?</a:t>
            </a:r>
          </a:p>
        </p:txBody>
      </p:sp>
      <p:sp>
        <p:nvSpPr>
          <p:cNvPr id="3" name="Content Placeholder 2">
            <a:extLst>
              <a:ext uri="{FF2B5EF4-FFF2-40B4-BE49-F238E27FC236}">
                <a16:creationId xmlns:a16="http://schemas.microsoft.com/office/drawing/2014/main" id="{CA5F19AF-7722-364C-86C4-460037F43C31}"/>
              </a:ext>
            </a:extLst>
          </p:cNvPr>
          <p:cNvSpPr>
            <a:spLocks noGrp="1"/>
          </p:cNvSpPr>
          <p:nvPr>
            <p:ph type="body" sz="half" idx="2"/>
          </p:nvPr>
        </p:nvSpPr>
        <p:spPr>
          <a:xfrm>
            <a:off x="839787" y="2121809"/>
            <a:ext cx="9407799" cy="3720997"/>
          </a:xfrm>
        </p:spPr>
        <p:txBody>
          <a:bodyPr numCol="1">
            <a:noAutofit/>
          </a:bodyPr>
          <a:lstStyle/>
          <a:p>
            <a:pPr marL="285750" indent="-285750">
              <a:lnSpc>
                <a:spcPct val="150000"/>
              </a:lnSpc>
              <a:buFont typeface="Arial" panose="020B0604020202020204" pitchFamily="34" charset="0"/>
              <a:buChar char="•"/>
            </a:pPr>
            <a:r>
              <a:rPr lang="en-US" sz="1800" dirty="0">
                <a:latin typeface="Arial" panose="020B0604020202020204" pitchFamily="34" charset="0"/>
                <a:cs typeface="Arial" panose="020B0604020202020204" pitchFamily="34" charset="0"/>
              </a:rPr>
              <a:t>Retiring or approaching retirement in or near a bear market means that you need to think about the risk of experiencing losses in your portfolio just as you retire. </a:t>
            </a:r>
          </a:p>
          <a:p>
            <a:pPr marL="285750" indent="-285750">
              <a:lnSpc>
                <a:spcPct val="150000"/>
              </a:lnSpc>
              <a:buFont typeface="Arial" panose="020B0604020202020204" pitchFamily="34" charset="0"/>
              <a:buChar char="•"/>
            </a:pPr>
            <a:r>
              <a:rPr lang="en-US" sz="1800" dirty="0">
                <a:latin typeface="Arial" panose="020B0604020202020204" pitchFamily="34" charset="0"/>
                <a:cs typeface="Arial" panose="020B0604020202020204" pitchFamily="34" charset="0"/>
              </a:rPr>
              <a:t>Withdrawing money from your portfolio while it’s declining in value can dramatically impact its ability to last throughout your retirement.</a:t>
            </a:r>
          </a:p>
          <a:p>
            <a:pPr marL="285750" indent="-285750">
              <a:lnSpc>
                <a:spcPct val="150000"/>
              </a:lnSpc>
              <a:buFont typeface="Arial" panose="020B0604020202020204" pitchFamily="34" charset="0"/>
              <a:buChar char="•"/>
            </a:pPr>
            <a:r>
              <a:rPr lang="en-US" sz="1800" dirty="0">
                <a:latin typeface="Arial" panose="020B0604020202020204" pitchFamily="34" charset="0"/>
                <a:cs typeface="Arial" panose="020B0604020202020204" pitchFamily="34" charset="0"/>
              </a:rPr>
              <a:t>In the examples on the next pages, simply reversing the order of the returns creates two vastly different outcomes depending on withdrawals. </a:t>
            </a:r>
          </a:p>
          <a:p>
            <a:pPr marL="285750" indent="-285750">
              <a:lnSpc>
                <a:spcPct val="150000"/>
              </a:lnSpc>
              <a:buFont typeface="Arial" panose="020B0604020202020204" pitchFamily="34" charset="0"/>
              <a:buChar char="•"/>
            </a:pPr>
            <a:r>
              <a:rPr lang="en-US" sz="1800" dirty="0">
                <a:latin typeface="Arial" panose="020B0604020202020204" pitchFamily="34" charset="0"/>
                <a:cs typeface="Arial" panose="020B0604020202020204" pitchFamily="34" charset="0"/>
              </a:rPr>
              <a:t>The portfolio with ‘early losses’ is depleted by year 17 while the portfolio with ‘reversed returns’ lasts for 30 years and increases in value. </a:t>
            </a:r>
          </a:p>
        </p:txBody>
      </p:sp>
      <p:sp>
        <p:nvSpPr>
          <p:cNvPr id="5" name="Rectangle 4">
            <a:extLst>
              <a:ext uri="{FF2B5EF4-FFF2-40B4-BE49-F238E27FC236}">
                <a16:creationId xmlns:a16="http://schemas.microsoft.com/office/drawing/2014/main" id="{A2210642-D562-8948-9D4B-A11A18996493}"/>
              </a:ext>
            </a:extLst>
          </p:cNvPr>
          <p:cNvSpPr/>
          <p:nvPr/>
        </p:nvSpPr>
        <p:spPr>
          <a:xfrm>
            <a:off x="5103751" y="5842806"/>
            <a:ext cx="5554723" cy="671851"/>
          </a:xfrm>
          <a:prstGeom prst="rect">
            <a:avLst/>
          </a:prstGeom>
        </p:spPr>
        <p:txBody>
          <a:bodyPr wrap="square">
            <a:spAutoFit/>
          </a:bodyPr>
          <a:lstStyle/>
          <a:p>
            <a:pPr algn="r">
              <a:lnSpc>
                <a:spcPct val="150000"/>
              </a:lnSpc>
            </a:pPr>
            <a:r>
              <a:rPr lang="en-US" sz="2800" b="1" dirty="0">
                <a:solidFill>
                  <a:srgbClr val="0D2C52"/>
                </a:solidFill>
                <a:latin typeface="Arial" panose="020B0604020202020204" pitchFamily="34" charset="0"/>
                <a:cs typeface="Arial" panose="020B0604020202020204" pitchFamily="34" charset="0"/>
              </a:rPr>
              <a:t>Same returns, different order.</a:t>
            </a:r>
          </a:p>
        </p:txBody>
      </p:sp>
    </p:spTree>
    <p:extLst>
      <p:ext uri="{BB962C8B-B14F-4D97-AF65-F5344CB8AC3E}">
        <p14:creationId xmlns:p14="http://schemas.microsoft.com/office/powerpoint/2010/main" val="98250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914401" y="2443163"/>
            <a:ext cx="9191296" cy="2117183"/>
          </a:xfrm>
          <a:prstGeom prst="rect">
            <a:avLst/>
          </a:prstGeom>
        </p:spPr>
        <p:txBody>
          <a:bodyPr wrap="square" lIns="0" tIns="0" rIns="0" bIns="0" rtlCol="0" anchor="t">
            <a:spAutoFit/>
          </a:bodyPr>
          <a:lstStyle/>
          <a:p>
            <a:pPr marL="285750" indent="-285750">
              <a:lnSpc>
                <a:spcPts val="2799"/>
              </a:lnSpc>
              <a:buFont typeface="Arial" panose="020B0604020202020204" pitchFamily="34" charset="0"/>
              <a:buChar char="•"/>
            </a:pPr>
            <a:r>
              <a:rPr lang="en-US" spc="37" dirty="0">
                <a:solidFill>
                  <a:srgbClr val="35382F"/>
                </a:solidFill>
                <a:latin typeface="Arial" panose="020B0604020202020204" pitchFamily="34" charset="0"/>
                <a:cs typeface="Arial" panose="020B0604020202020204" pitchFamily="34" charset="0"/>
              </a:rPr>
              <a:t>The Sequence of Returns may have less of an impact on the portfolio of a long-term investor who is no longer putting money in, nor is taking money out.</a:t>
            </a:r>
          </a:p>
          <a:p>
            <a:pPr marL="285750" indent="-285750">
              <a:lnSpc>
                <a:spcPts val="2799"/>
              </a:lnSpc>
              <a:buFont typeface="Arial" panose="020B0604020202020204" pitchFamily="34" charset="0"/>
              <a:buChar char="•"/>
            </a:pPr>
            <a:endParaRPr lang="en-US" spc="37" dirty="0">
              <a:solidFill>
                <a:srgbClr val="35382F"/>
              </a:solidFill>
              <a:latin typeface="Arial" panose="020B0604020202020204" pitchFamily="34" charset="0"/>
              <a:cs typeface="Arial" panose="020B0604020202020204" pitchFamily="34" charset="0"/>
            </a:endParaRPr>
          </a:p>
          <a:p>
            <a:pPr marL="285750" indent="-285750">
              <a:lnSpc>
                <a:spcPts val="2800"/>
              </a:lnSpc>
              <a:buFont typeface="Arial" panose="020B0604020202020204" pitchFamily="34" charset="0"/>
              <a:buChar char="•"/>
            </a:pPr>
            <a:r>
              <a:rPr lang="en-US" spc="37" dirty="0">
                <a:solidFill>
                  <a:srgbClr val="35382F"/>
                </a:solidFill>
                <a:latin typeface="Arial" panose="020B0604020202020204" pitchFamily="34" charset="0"/>
                <a:cs typeface="Arial" panose="020B0604020202020204" pitchFamily="34" charset="0"/>
              </a:rPr>
              <a:t>However, the relationship between an investor's rate of withdrawal and the Sequence of Returns can have a dramatic impact on a portfolio's ability to last during the withdrawal period (usually during retirement).</a:t>
            </a:r>
          </a:p>
        </p:txBody>
      </p:sp>
      <p:sp>
        <p:nvSpPr>
          <p:cNvPr id="7" name="TextBox 5">
            <a:extLst>
              <a:ext uri="{FF2B5EF4-FFF2-40B4-BE49-F238E27FC236}">
                <a16:creationId xmlns:a16="http://schemas.microsoft.com/office/drawing/2014/main" id="{E6DA4056-814F-674E-B66F-E603D4B6438E}"/>
              </a:ext>
            </a:extLst>
          </p:cNvPr>
          <p:cNvSpPr txBox="1"/>
          <p:nvPr/>
        </p:nvSpPr>
        <p:spPr>
          <a:xfrm>
            <a:off x="914401" y="1428750"/>
            <a:ext cx="11277600" cy="577081"/>
          </a:xfrm>
          <a:prstGeom prst="rect">
            <a:avLst/>
          </a:prstGeom>
        </p:spPr>
        <p:txBody>
          <a:bodyPr wrap="square" lIns="0" tIns="0" rIns="0" bIns="0" rtlCol="0" anchor="t">
            <a:spAutoFit/>
          </a:bodyPr>
          <a:lstStyle/>
          <a:p>
            <a:pPr>
              <a:lnSpc>
                <a:spcPts val="4480"/>
              </a:lnSpc>
            </a:pPr>
            <a:r>
              <a:rPr lang="en-US" sz="4000" b="1" spc="48" dirty="0">
                <a:solidFill>
                  <a:srgbClr val="0D2C52"/>
                </a:solidFill>
                <a:latin typeface="Arial" panose="020B0604020202020204" pitchFamily="34" charset="0"/>
                <a:cs typeface="Arial" panose="020B0604020202020204" pitchFamily="34" charset="0"/>
              </a:rPr>
              <a:t>Why the </a:t>
            </a:r>
            <a:r>
              <a:rPr lang="en-US" sz="4000" b="1" spc="37" dirty="0">
                <a:solidFill>
                  <a:srgbClr val="0D2C52"/>
                </a:solidFill>
                <a:latin typeface="Arial" panose="020B0604020202020204" pitchFamily="34" charset="0"/>
                <a:cs typeface="Arial" panose="020B0604020202020204" pitchFamily="34" charset="0"/>
              </a:rPr>
              <a:t>Sequence of Returns Matter</a:t>
            </a:r>
            <a:endParaRPr lang="en-US" sz="3734" b="1" spc="37" dirty="0">
              <a:solidFill>
                <a:srgbClr val="0D2C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7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27862" y="1411749"/>
            <a:ext cx="5328192" cy="1846659"/>
          </a:xfrm>
          <a:prstGeom prst="rect">
            <a:avLst/>
          </a:prstGeom>
        </p:spPr>
        <p:txBody>
          <a:bodyPr wrap="square" lIns="0" tIns="0" rIns="0" bIns="0" rtlCol="0" anchor="t">
            <a:spAutoFit/>
          </a:bodyPr>
          <a:lstStyle/>
          <a:p>
            <a:r>
              <a:rPr lang="en-US" sz="4000" b="1" spc="32" dirty="0">
                <a:solidFill>
                  <a:srgbClr val="0D2C52"/>
                </a:solidFill>
                <a:latin typeface="Arial" panose="020B0604020202020204" pitchFamily="34" charset="0"/>
                <a:cs typeface="Arial" panose="020B0604020202020204" pitchFamily="34" charset="0"/>
              </a:rPr>
              <a:t>Factors Affecting Portfolio Results </a:t>
            </a:r>
            <a:br>
              <a:rPr lang="en-US" sz="4000" b="1" spc="32" dirty="0">
                <a:solidFill>
                  <a:srgbClr val="0D2C52"/>
                </a:solidFill>
                <a:latin typeface="Arial" panose="020B0604020202020204" pitchFamily="34" charset="0"/>
                <a:cs typeface="Arial" panose="020B0604020202020204" pitchFamily="34" charset="0"/>
              </a:rPr>
            </a:br>
            <a:r>
              <a:rPr lang="en-US" sz="4000" b="1" i="1" spc="32" dirty="0">
                <a:solidFill>
                  <a:srgbClr val="0D2C52"/>
                </a:solidFill>
                <a:latin typeface="Arial" panose="020B0604020202020204" pitchFamily="34" charset="0"/>
                <a:cs typeface="Arial" panose="020B0604020202020204" pitchFamily="34" charset="0"/>
              </a:rPr>
              <a:t>Before </a:t>
            </a:r>
            <a:r>
              <a:rPr lang="en-US" sz="4000" b="1" spc="32" dirty="0">
                <a:solidFill>
                  <a:srgbClr val="0D2C52"/>
                </a:solidFill>
                <a:latin typeface="Arial" panose="020B0604020202020204" pitchFamily="34" charset="0"/>
                <a:cs typeface="Arial" panose="020B0604020202020204" pitchFamily="34" charset="0"/>
              </a:rPr>
              <a:t>Retirement</a:t>
            </a:r>
          </a:p>
        </p:txBody>
      </p:sp>
      <p:sp>
        <p:nvSpPr>
          <p:cNvPr id="6" name="TextBox 6"/>
          <p:cNvSpPr txBox="1"/>
          <p:nvPr/>
        </p:nvSpPr>
        <p:spPr>
          <a:xfrm>
            <a:off x="480018" y="6107502"/>
            <a:ext cx="4609568" cy="221407"/>
          </a:xfrm>
          <a:prstGeom prst="rect">
            <a:avLst/>
          </a:prstGeom>
        </p:spPr>
        <p:txBody>
          <a:bodyPr wrap="square" lIns="0" tIns="0" rIns="0" bIns="0" rtlCol="0" anchor="t">
            <a:spAutoFit/>
          </a:bodyPr>
          <a:lstStyle/>
          <a:p>
            <a:pPr>
              <a:lnSpc>
                <a:spcPts val="933"/>
              </a:lnSpc>
              <a:spcBef>
                <a:spcPct val="0"/>
              </a:spcBef>
            </a:pPr>
            <a:r>
              <a:rPr lang="en-US" sz="667" spc="60" dirty="0">
                <a:solidFill>
                  <a:srgbClr val="35382F"/>
                </a:solidFill>
                <a:latin typeface="Arial" panose="020B0604020202020204" pitchFamily="34" charset="0"/>
                <a:cs typeface="Arial" panose="020B0604020202020204" pitchFamily="34" charset="0"/>
              </a:rPr>
              <a:t>NOTE: This example is shown for illustrative purposes only and does not reflect any specific product or investment, nor does it reflect fees, charges or taxes which would reduce the figures shown here</a:t>
            </a:r>
            <a:endParaRPr lang="en-US" sz="1200" dirty="0">
              <a:solidFill>
                <a:srgbClr val="00000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EEA8A21-C112-8E40-8710-86C4EC2B90BD}"/>
              </a:ext>
            </a:extLst>
          </p:cNvPr>
          <p:cNvSpPr/>
          <p:nvPr/>
        </p:nvSpPr>
        <p:spPr>
          <a:xfrm>
            <a:off x="5756053" y="6289716"/>
            <a:ext cx="6330950" cy="637708"/>
          </a:xfrm>
          <a:prstGeom prst="rect">
            <a:avLst/>
          </a:prstGeom>
          <a:solidFill>
            <a:srgbClr val="0D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F747D1A-E0DA-0841-BC8E-6CFEDFDB603A}"/>
              </a:ext>
            </a:extLst>
          </p:cNvPr>
          <p:cNvSpPr/>
          <p:nvPr/>
        </p:nvSpPr>
        <p:spPr>
          <a:xfrm>
            <a:off x="392294" y="3429000"/>
            <a:ext cx="5148162" cy="1323439"/>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In this example for Portfolio A &amp; B:</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starting value is $100,000</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average annual return is 8%</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withdrawals are $0</a:t>
            </a:r>
          </a:p>
          <a:p>
            <a:pPr>
              <a:lnSpc>
                <a:spcPct val="100000"/>
              </a:lnSpc>
            </a:pPr>
            <a:endParaRPr lang="en-US" sz="1600" dirty="0">
              <a:latin typeface="Arial" panose="020B0604020202020204" pitchFamily="34" charset="0"/>
              <a:cs typeface="Arial" panose="020B0604020202020204" pitchFamily="34" charset="0"/>
            </a:endParaRPr>
          </a:p>
        </p:txBody>
      </p:sp>
      <p:pic>
        <p:nvPicPr>
          <p:cNvPr id="11" name="Picture 10" descr="Table&#10;&#10;Description automatically generated">
            <a:extLst>
              <a:ext uri="{FF2B5EF4-FFF2-40B4-BE49-F238E27FC236}">
                <a16:creationId xmlns:a16="http://schemas.microsoft.com/office/drawing/2014/main" id="{5F47B3BC-B4C9-BD45-AD30-12E71DD254F6}"/>
              </a:ext>
            </a:extLst>
          </p:cNvPr>
          <p:cNvPicPr>
            <a:picLocks noChangeAspect="1"/>
          </p:cNvPicPr>
          <p:nvPr/>
        </p:nvPicPr>
        <p:blipFill>
          <a:blip r:embed="rId3"/>
          <a:stretch>
            <a:fillRect/>
          </a:stretch>
        </p:blipFill>
        <p:spPr>
          <a:xfrm>
            <a:off x="5504888" y="300421"/>
            <a:ext cx="6808081" cy="6487104"/>
          </a:xfrm>
          <a:prstGeom prst="rect">
            <a:avLst/>
          </a:prstGeom>
        </p:spPr>
      </p:pic>
      <p:sp>
        <p:nvSpPr>
          <p:cNvPr id="2" name="TextBox 7">
            <a:extLst>
              <a:ext uri="{FF2B5EF4-FFF2-40B4-BE49-F238E27FC236}">
                <a16:creationId xmlns:a16="http://schemas.microsoft.com/office/drawing/2014/main" id="{2B97045A-419B-FE2D-4855-0EEBD7E39E48}"/>
              </a:ext>
            </a:extLst>
          </p:cNvPr>
          <p:cNvSpPr txBox="1"/>
          <p:nvPr/>
        </p:nvSpPr>
        <p:spPr>
          <a:xfrm>
            <a:off x="480018" y="4712723"/>
            <a:ext cx="4609568" cy="1434495"/>
          </a:xfrm>
          <a:prstGeom prst="rect">
            <a:avLst/>
          </a:prstGeom>
        </p:spPr>
        <p:txBody>
          <a:bodyPr wrap="square" lIns="0" tIns="0" rIns="0" bIns="0" rtlCol="0" anchor="t">
            <a:spAutoFit/>
          </a:bodyPr>
          <a:lstStyle/>
          <a:p>
            <a:pPr fontAlgn="base"/>
            <a:r>
              <a:rPr lang="en-US" sz="2400" b="1" dirty="0">
                <a:latin typeface="Arial" panose="020B0604020202020204" pitchFamily="34" charset="0"/>
                <a:cs typeface="Arial" panose="020B0604020202020204" pitchFamily="34" charset="0"/>
              </a:rPr>
              <a:t>Value at Age 65:​</a:t>
            </a:r>
          </a:p>
          <a:p>
            <a:pPr fontAlgn="base"/>
            <a:r>
              <a:rPr lang="en-US" sz="2400" b="1" dirty="0">
                <a:solidFill>
                  <a:schemeClr val="accent6">
                    <a:lumMod val="75000"/>
                  </a:schemeClr>
                </a:solidFill>
                <a:latin typeface="Arial" panose="020B0604020202020204" pitchFamily="34" charset="0"/>
                <a:cs typeface="Arial" panose="020B0604020202020204" pitchFamily="34" charset="0"/>
              </a:rPr>
              <a:t>Portfolio A = $691,527.49 ​</a:t>
            </a:r>
          </a:p>
          <a:p>
            <a:pPr fontAlgn="base"/>
            <a:r>
              <a:rPr lang="en-US" sz="2400" b="1" dirty="0">
                <a:solidFill>
                  <a:schemeClr val="accent6">
                    <a:lumMod val="75000"/>
                  </a:schemeClr>
                </a:solidFill>
                <a:latin typeface="Arial" panose="020B0604020202020204" pitchFamily="34" charset="0"/>
                <a:cs typeface="Arial" panose="020B0604020202020204" pitchFamily="34" charset="0"/>
              </a:rPr>
              <a:t>Portfolio B = $691,527.49 ​</a:t>
            </a:r>
          </a:p>
          <a:p>
            <a:pPr marL="403033" lvl="1" indent="-201517">
              <a:lnSpc>
                <a:spcPts val="2799"/>
              </a:lnSpc>
              <a:buFont typeface="Arial"/>
              <a:buChar char="•"/>
            </a:pPr>
            <a:endParaRPr lang="en-US" sz="1866" b="1" spc="37" dirty="0">
              <a:solidFill>
                <a:srgbClr val="3538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60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5F19AF-7722-364C-86C4-460037F43C31}"/>
              </a:ext>
            </a:extLst>
          </p:cNvPr>
          <p:cNvSpPr>
            <a:spLocks noGrp="1"/>
          </p:cNvSpPr>
          <p:nvPr>
            <p:ph type="body" idx="1"/>
          </p:nvPr>
        </p:nvSpPr>
        <p:spPr>
          <a:xfrm>
            <a:off x="831849" y="3103115"/>
            <a:ext cx="10314370" cy="2249170"/>
          </a:xfrm>
        </p:spPr>
        <p:txBody>
          <a:bodyPr>
            <a:noAutofit/>
          </a:bodyPr>
          <a:lstStyle/>
          <a:p>
            <a:pPr>
              <a:lnSpc>
                <a:spcPct val="150000"/>
              </a:lnSpc>
            </a:pPr>
            <a:r>
              <a:rPr lang="en-US" sz="1800" dirty="0">
                <a:solidFill>
                  <a:schemeClr val="tx1"/>
                </a:solidFill>
                <a:effectLst/>
                <a:latin typeface="Arial" panose="020B0604020202020204" pitchFamily="34" charset="0"/>
                <a:cs typeface="Arial" panose="020B0604020202020204" pitchFamily="34" charset="0"/>
              </a:rPr>
              <a:t>Reversing the order of the returns while taking withdrawals creates two vastly different outcomes. The portfolio with ‘early losses’ is depleted by year 17 while the portfolio with ‘reversed returns’ lasts for 30 years and increases in value.</a:t>
            </a:r>
          </a:p>
          <a:p>
            <a:pPr>
              <a:lnSpc>
                <a:spcPct val="150000"/>
              </a:lnSpc>
            </a:pPr>
            <a:endParaRPr lang="en-US" sz="1800" dirty="0">
              <a:solidFill>
                <a:schemeClr val="tx1"/>
              </a:solidFill>
              <a:effectLst/>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7CA6EB64-438C-F243-9BF2-DCA2033DC617}"/>
              </a:ext>
            </a:extLst>
          </p:cNvPr>
          <p:cNvSpPr txBox="1">
            <a:spLocks/>
          </p:cNvSpPr>
          <p:nvPr/>
        </p:nvSpPr>
        <p:spPr>
          <a:xfrm>
            <a:off x="831849" y="1709739"/>
            <a:ext cx="11003099" cy="10334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0" i="0" kern="1200">
                <a:solidFill>
                  <a:srgbClr val="1A355B"/>
                </a:solidFill>
                <a:latin typeface="Gotham Medium" panose="02000603030000020004" pitchFamily="2" charset="77"/>
                <a:ea typeface="+mj-ea"/>
                <a:cs typeface="+mj-cs"/>
              </a:defRPr>
            </a:lvl1pPr>
          </a:lstStyle>
          <a:p>
            <a:r>
              <a:rPr lang="en-US" sz="4000" b="1" dirty="0">
                <a:latin typeface="Arial" panose="020B0604020202020204" pitchFamily="34" charset="0"/>
                <a:cs typeface="Arial" panose="020B0604020202020204" pitchFamily="34" charset="0"/>
              </a:rPr>
              <a:t>Factors Affecting Portfolio Results </a:t>
            </a:r>
            <a:br>
              <a:rPr lang="en-US" sz="4000" b="1" dirty="0">
                <a:latin typeface="Arial" panose="020B0604020202020204" pitchFamily="34" charset="0"/>
                <a:cs typeface="Arial" panose="020B0604020202020204" pitchFamily="34" charset="0"/>
              </a:rPr>
            </a:br>
            <a:r>
              <a:rPr lang="en-US" sz="4000" b="1" i="1" dirty="0">
                <a:latin typeface="Arial" panose="020B0604020202020204" pitchFamily="34" charset="0"/>
                <a:cs typeface="Arial" panose="020B0604020202020204" pitchFamily="34" charset="0"/>
              </a:rPr>
              <a:t>After</a:t>
            </a:r>
            <a:r>
              <a:rPr lang="en-US" sz="4000" b="1" dirty="0">
                <a:latin typeface="Arial" panose="020B0604020202020204" pitchFamily="34" charset="0"/>
                <a:cs typeface="Arial" panose="020B0604020202020204" pitchFamily="34" charset="0"/>
              </a:rPr>
              <a:t> Retirement </a:t>
            </a:r>
          </a:p>
        </p:txBody>
      </p:sp>
      <p:sp>
        <p:nvSpPr>
          <p:cNvPr id="5" name="Rectangle 4">
            <a:extLst>
              <a:ext uri="{FF2B5EF4-FFF2-40B4-BE49-F238E27FC236}">
                <a16:creationId xmlns:a16="http://schemas.microsoft.com/office/drawing/2014/main" id="{A6837062-9C69-CD17-6F10-63B17E04C13E}"/>
              </a:ext>
            </a:extLst>
          </p:cNvPr>
          <p:cNvSpPr/>
          <p:nvPr/>
        </p:nvSpPr>
        <p:spPr>
          <a:xfrm>
            <a:off x="5229875" y="4680434"/>
            <a:ext cx="5554723" cy="671851"/>
          </a:xfrm>
          <a:prstGeom prst="rect">
            <a:avLst/>
          </a:prstGeom>
        </p:spPr>
        <p:txBody>
          <a:bodyPr wrap="square">
            <a:spAutoFit/>
          </a:bodyPr>
          <a:lstStyle/>
          <a:p>
            <a:pPr algn="r">
              <a:lnSpc>
                <a:spcPct val="150000"/>
              </a:lnSpc>
            </a:pPr>
            <a:r>
              <a:rPr lang="en-US" sz="2800" dirty="0">
                <a:solidFill>
                  <a:srgbClr val="0D2C52"/>
                </a:solidFill>
                <a:latin typeface="Arial" panose="020B0604020202020204" pitchFamily="34" charset="0"/>
                <a:cs typeface="Arial" panose="020B0604020202020204" pitchFamily="34" charset="0"/>
              </a:rPr>
              <a:t>Same returns, different order.</a:t>
            </a:r>
          </a:p>
        </p:txBody>
      </p:sp>
    </p:spTree>
    <p:extLst>
      <p:ext uri="{BB962C8B-B14F-4D97-AF65-F5344CB8AC3E}">
        <p14:creationId xmlns:p14="http://schemas.microsoft.com/office/powerpoint/2010/main" val="308912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80018" y="1307208"/>
            <a:ext cx="3799567" cy="1461939"/>
          </a:xfrm>
          <a:prstGeom prst="rect">
            <a:avLst/>
          </a:prstGeom>
        </p:spPr>
        <p:txBody>
          <a:bodyPr wrap="square" lIns="0" tIns="0" rIns="0" bIns="0" rtlCol="0" anchor="t">
            <a:spAutoFit/>
          </a:bodyPr>
          <a:lstStyle/>
          <a:p>
            <a:pPr>
              <a:lnSpc>
                <a:spcPts val="3840"/>
              </a:lnSpc>
            </a:pPr>
            <a:r>
              <a:rPr lang="en-US" sz="3200" b="1" spc="32" dirty="0">
                <a:solidFill>
                  <a:srgbClr val="0D2C52"/>
                </a:solidFill>
                <a:latin typeface="Arial" panose="020B0604020202020204" pitchFamily="34" charset="0"/>
                <a:cs typeface="Arial" panose="020B0604020202020204" pitchFamily="34" charset="0"/>
              </a:rPr>
              <a:t>Factors Affecting </a:t>
            </a:r>
          </a:p>
          <a:p>
            <a:pPr>
              <a:lnSpc>
                <a:spcPts val="3840"/>
              </a:lnSpc>
            </a:pPr>
            <a:r>
              <a:rPr lang="en-US" sz="3200" b="1" spc="32" dirty="0">
                <a:solidFill>
                  <a:srgbClr val="0D2C52"/>
                </a:solidFill>
                <a:latin typeface="Arial" panose="020B0604020202020204" pitchFamily="34" charset="0"/>
                <a:cs typeface="Arial" panose="020B0604020202020204" pitchFamily="34" charset="0"/>
              </a:rPr>
              <a:t>Portfolio Results </a:t>
            </a:r>
          </a:p>
          <a:p>
            <a:pPr>
              <a:lnSpc>
                <a:spcPts val="3840"/>
              </a:lnSpc>
            </a:pPr>
            <a:r>
              <a:rPr lang="en-US" sz="3200" b="1" i="1" spc="32" dirty="0">
                <a:solidFill>
                  <a:srgbClr val="0D2C52"/>
                </a:solidFill>
                <a:latin typeface="Arial" panose="020B0604020202020204" pitchFamily="34" charset="0"/>
                <a:cs typeface="Arial" panose="020B0604020202020204" pitchFamily="34" charset="0"/>
              </a:rPr>
              <a:t>After</a:t>
            </a:r>
            <a:r>
              <a:rPr lang="en-US" sz="3200" b="1" spc="32" dirty="0">
                <a:solidFill>
                  <a:srgbClr val="0D2C52"/>
                </a:solidFill>
                <a:latin typeface="Arial" panose="020B0604020202020204" pitchFamily="34" charset="0"/>
                <a:cs typeface="Arial" panose="020B0604020202020204" pitchFamily="34" charset="0"/>
              </a:rPr>
              <a:t> Retirement</a:t>
            </a:r>
            <a:endParaRPr lang="en-US" sz="1200" b="1" dirty="0">
              <a:solidFill>
                <a:srgbClr val="0D2C5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109D394-5F93-5541-A50D-7AF39940BD45}"/>
              </a:ext>
            </a:extLst>
          </p:cNvPr>
          <p:cNvSpPr/>
          <p:nvPr/>
        </p:nvSpPr>
        <p:spPr>
          <a:xfrm>
            <a:off x="4539240" y="6155080"/>
            <a:ext cx="7443654" cy="814680"/>
          </a:xfrm>
          <a:prstGeom prst="rect">
            <a:avLst/>
          </a:prstGeom>
          <a:solidFill>
            <a:srgbClr val="0D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a:extLst>
              <a:ext uri="{FF2B5EF4-FFF2-40B4-BE49-F238E27FC236}">
                <a16:creationId xmlns:a16="http://schemas.microsoft.com/office/drawing/2014/main" id="{FB024C1B-F49C-E442-8FCA-94D47596509B}"/>
              </a:ext>
            </a:extLst>
          </p:cNvPr>
          <p:cNvSpPr txBox="1"/>
          <p:nvPr/>
        </p:nvSpPr>
        <p:spPr>
          <a:xfrm>
            <a:off x="480018" y="6107502"/>
            <a:ext cx="3877670" cy="339965"/>
          </a:xfrm>
          <a:prstGeom prst="rect">
            <a:avLst/>
          </a:prstGeom>
        </p:spPr>
        <p:txBody>
          <a:bodyPr wrap="square" lIns="0" tIns="0" rIns="0" bIns="0" rtlCol="0" anchor="t">
            <a:spAutoFit/>
          </a:bodyPr>
          <a:lstStyle/>
          <a:p>
            <a:pPr>
              <a:lnSpc>
                <a:spcPts val="933"/>
              </a:lnSpc>
              <a:spcBef>
                <a:spcPct val="0"/>
              </a:spcBef>
            </a:pPr>
            <a:r>
              <a:rPr lang="en-US" sz="667" spc="60" dirty="0">
                <a:solidFill>
                  <a:srgbClr val="35382F"/>
                </a:solidFill>
                <a:latin typeface="Arial" panose="020B0604020202020204" pitchFamily="34" charset="0"/>
                <a:cs typeface="Arial" panose="020B0604020202020204" pitchFamily="34" charset="0"/>
              </a:rPr>
              <a:t>NOTE: This example is shown for illustrative purposes only and does not reflect any specific product or investment, nor does it reflect fees, charges or taxes which would reduce the figures shown here</a:t>
            </a:r>
            <a:endParaRPr lang="en-US" sz="1200" dirty="0">
              <a:solidFill>
                <a:srgbClr val="00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A6DD7A5-62E2-0142-984C-DFAE22A18A23}"/>
              </a:ext>
            </a:extLst>
          </p:cNvPr>
          <p:cNvSpPr/>
          <p:nvPr/>
        </p:nvSpPr>
        <p:spPr>
          <a:xfrm>
            <a:off x="401915" y="2828580"/>
            <a:ext cx="4612998" cy="3108543"/>
          </a:xfrm>
          <a:prstGeom prst="rect">
            <a:avLst/>
          </a:prstGeom>
        </p:spPr>
        <p:txBody>
          <a:bodyPr wrap="square">
            <a:spAutoFit/>
          </a:bodyPr>
          <a:lstStyle/>
          <a:p>
            <a:pPr>
              <a:lnSpc>
                <a:spcPct val="100000"/>
              </a:lnSpc>
            </a:pPr>
            <a:r>
              <a:rPr lang="en-US" sz="1600" b="1" dirty="0">
                <a:latin typeface="Arial" panose="020B0604020202020204" pitchFamily="34" charset="0"/>
                <a:cs typeface="Arial" panose="020B0604020202020204" pitchFamily="34" charset="0"/>
              </a:rPr>
              <a:t>In this example for Portfolios A &amp; B:</a:t>
            </a:r>
          </a:p>
          <a:p>
            <a:pPr marL="285750" indent="-285750">
              <a:lnSpc>
                <a:spcPct val="1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Starting value is $691,527.49 </a:t>
            </a:r>
          </a:p>
          <a:p>
            <a:pPr marL="285750" indent="-285750">
              <a:lnSpc>
                <a:spcPct val="1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Average annual return is 8%</a:t>
            </a:r>
          </a:p>
          <a:p>
            <a:pPr marL="285750" indent="-285750">
              <a:lnSpc>
                <a:spcPct val="1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Annual income withdrawal is 5%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of first year value, adjusted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thereafter for inflation</a:t>
            </a:r>
          </a:p>
          <a:p>
            <a:pPr fontAlgn="base"/>
            <a:endParaRPr lang="en-US" sz="2400" b="1" dirty="0">
              <a:latin typeface="Arial" panose="020B0604020202020204" pitchFamily="34" charset="0"/>
              <a:cs typeface="Arial" panose="020B0604020202020204" pitchFamily="34" charset="0"/>
            </a:endParaRPr>
          </a:p>
          <a:p>
            <a:pPr fontAlgn="base"/>
            <a:r>
              <a:rPr lang="en-US" sz="2000" b="1" dirty="0">
                <a:latin typeface="Arial" panose="020B0604020202020204" pitchFamily="34" charset="0"/>
                <a:cs typeface="Arial" panose="020B0604020202020204" pitchFamily="34" charset="0"/>
              </a:rPr>
              <a:t>Value at Age 90:​</a:t>
            </a:r>
          </a:p>
          <a:p>
            <a:pPr fontAlgn="base"/>
            <a:r>
              <a:rPr lang="en-US" sz="2000" b="1" dirty="0">
                <a:solidFill>
                  <a:srgbClr val="C00000"/>
                </a:solidFill>
                <a:latin typeface="Arial" panose="020B0604020202020204" pitchFamily="34" charset="0"/>
                <a:cs typeface="Arial" panose="020B0604020202020204" pitchFamily="34" charset="0"/>
              </a:rPr>
              <a:t>Portfolio A = $0 ​</a:t>
            </a:r>
          </a:p>
          <a:p>
            <a:pPr fontAlgn="base"/>
            <a:r>
              <a:rPr lang="en-US" sz="2000" b="1" dirty="0">
                <a:solidFill>
                  <a:schemeClr val="accent6"/>
                </a:solidFill>
                <a:latin typeface="Arial" panose="020B0604020202020204" pitchFamily="34" charset="0"/>
                <a:cs typeface="Arial" panose="020B0604020202020204" pitchFamily="34" charset="0"/>
              </a:rPr>
              <a:t>Portfolio B = $2,455,146.40​</a:t>
            </a:r>
          </a:p>
          <a:p>
            <a:pPr>
              <a:lnSpc>
                <a:spcPct val="100000"/>
              </a:lnSpc>
            </a:pPr>
            <a:endParaRPr lang="en-US" sz="1600" dirty="0">
              <a:latin typeface="Arial" panose="020B0604020202020204" pitchFamily="34" charset="0"/>
              <a:cs typeface="Arial" panose="020B0604020202020204" pitchFamily="34" charset="0"/>
            </a:endParaRPr>
          </a:p>
        </p:txBody>
      </p:sp>
      <p:pic>
        <p:nvPicPr>
          <p:cNvPr id="4" name="Picture 3" descr="Table&#10;&#10;Description automatically generated">
            <a:extLst>
              <a:ext uri="{FF2B5EF4-FFF2-40B4-BE49-F238E27FC236}">
                <a16:creationId xmlns:a16="http://schemas.microsoft.com/office/drawing/2014/main" id="{33D91960-77B4-4946-ACBD-C2FE4EA0587A}"/>
              </a:ext>
            </a:extLst>
          </p:cNvPr>
          <p:cNvPicPr>
            <a:picLocks noChangeAspect="1"/>
          </p:cNvPicPr>
          <p:nvPr/>
        </p:nvPicPr>
        <p:blipFill rotWithShape="1">
          <a:blip r:embed="rId3"/>
          <a:srcRect l="2228" r="139" b="96085"/>
          <a:stretch/>
        </p:blipFill>
        <p:spPr>
          <a:xfrm>
            <a:off x="4537370" y="238510"/>
            <a:ext cx="7525723" cy="257818"/>
          </a:xfrm>
          <a:prstGeom prst="rect">
            <a:avLst/>
          </a:prstGeom>
        </p:spPr>
      </p:pic>
      <p:pic>
        <p:nvPicPr>
          <p:cNvPr id="2" name="Picture 5" descr="Table&#10;&#10;Description automatically generated">
            <a:extLst>
              <a:ext uri="{FF2B5EF4-FFF2-40B4-BE49-F238E27FC236}">
                <a16:creationId xmlns:a16="http://schemas.microsoft.com/office/drawing/2014/main" id="{00B812BC-2A94-D4D5-2865-1A67C3DA7CB3}"/>
              </a:ext>
            </a:extLst>
          </p:cNvPr>
          <p:cNvPicPr>
            <a:picLocks noChangeAspect="1"/>
          </p:cNvPicPr>
          <p:nvPr/>
        </p:nvPicPr>
        <p:blipFill rotWithShape="1">
          <a:blip r:embed="rId4"/>
          <a:srcRect l="4070" t="7752" r="4131" b="2110"/>
          <a:stretch/>
        </p:blipFill>
        <p:spPr>
          <a:xfrm>
            <a:off x="4539486" y="491465"/>
            <a:ext cx="7445504" cy="6235589"/>
          </a:xfrm>
          <a:prstGeom prst="rect">
            <a:avLst/>
          </a:prstGeom>
        </p:spPr>
      </p:pic>
    </p:spTree>
    <p:extLst>
      <p:ext uri="{BB962C8B-B14F-4D97-AF65-F5344CB8AC3E}">
        <p14:creationId xmlns:p14="http://schemas.microsoft.com/office/powerpoint/2010/main" val="128518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865D36-1E92-1446-AB16-69B6D88A57F3}"/>
              </a:ext>
            </a:extLst>
          </p:cNvPr>
          <p:cNvSpPr>
            <a:spLocks noGrp="1"/>
          </p:cNvSpPr>
          <p:nvPr>
            <p:ph type="title"/>
          </p:nvPr>
        </p:nvSpPr>
        <p:spPr>
          <a:xfrm>
            <a:off x="839788" y="1351122"/>
            <a:ext cx="10233025" cy="1293223"/>
          </a:xfrm>
        </p:spPr>
        <p:txBody>
          <a:bodyPr anchor="b">
            <a:normAutofit fontScale="90000"/>
          </a:bodyPr>
          <a:lstStyle/>
          <a:p>
            <a:r>
              <a:rPr lang="en-US" sz="4000" b="1" dirty="0">
                <a:solidFill>
                  <a:srgbClr val="0D2C52"/>
                </a:solidFill>
                <a:latin typeface="Arial" panose="020B0604020202020204" pitchFamily="34" charset="0"/>
                <a:cs typeface="Arial" panose="020B0604020202020204" pitchFamily="34" charset="0"/>
              </a:rPr>
              <a:t>Ways to help shield your retirement against the consequences of a bear market   </a:t>
            </a:r>
          </a:p>
        </p:txBody>
      </p:sp>
      <p:sp>
        <p:nvSpPr>
          <p:cNvPr id="8" name="Content Placeholder 2">
            <a:extLst>
              <a:ext uri="{FF2B5EF4-FFF2-40B4-BE49-F238E27FC236}">
                <a16:creationId xmlns:a16="http://schemas.microsoft.com/office/drawing/2014/main" id="{43863355-7A5C-1E4C-B34D-C9C12A7ADC29}"/>
              </a:ext>
            </a:extLst>
          </p:cNvPr>
          <p:cNvSpPr txBox="1">
            <a:spLocks/>
          </p:cNvSpPr>
          <p:nvPr/>
        </p:nvSpPr>
        <p:spPr>
          <a:xfrm>
            <a:off x="839787" y="2990722"/>
            <a:ext cx="10233025" cy="3311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otham Light" panose="02000603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otham Light" panose="02000603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otham Light" panose="02000603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Light" panose="02000603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Light" panose="02000603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dirty="0">
                <a:latin typeface="Arial" panose="020B0604020202020204" pitchFamily="34" charset="0"/>
                <a:cs typeface="Arial" panose="020B0604020202020204" pitchFamily="34" charset="0"/>
              </a:rPr>
              <a:t>Create income “buckets” </a:t>
            </a:r>
          </a:p>
          <a:p>
            <a:pPr>
              <a:lnSpc>
                <a:spcPct val="100000"/>
              </a:lnSpc>
            </a:pPr>
            <a:r>
              <a:rPr lang="en-US" sz="2000" dirty="0">
                <a:latin typeface="Arial" panose="020B0604020202020204" pitchFamily="34" charset="0"/>
                <a:cs typeface="Arial" panose="020B0604020202020204" pitchFamily="34" charset="0"/>
              </a:rPr>
              <a:t>Take some risk off the table</a:t>
            </a:r>
          </a:p>
          <a:p>
            <a:pPr>
              <a:lnSpc>
                <a:spcPct val="100000"/>
              </a:lnSpc>
            </a:pPr>
            <a:r>
              <a:rPr lang="en-US" sz="2000" dirty="0">
                <a:latin typeface="Arial" panose="020B0604020202020204" pitchFamily="34" charset="0"/>
                <a:cs typeface="Arial" panose="020B0604020202020204" pitchFamily="34" charset="0"/>
              </a:rPr>
              <a:t>Lower your expenses during your initial years of retirement</a:t>
            </a:r>
          </a:p>
          <a:p>
            <a:pPr>
              <a:lnSpc>
                <a:spcPct val="100000"/>
              </a:lnSpc>
            </a:pPr>
            <a:r>
              <a:rPr lang="en-US" sz="2000" dirty="0">
                <a:latin typeface="Arial" panose="020B0604020202020204" pitchFamily="34" charset="0"/>
                <a:cs typeface="Arial" panose="020B0604020202020204" pitchFamily="34" charset="0"/>
              </a:rPr>
              <a:t>Consider a second career</a:t>
            </a:r>
          </a:p>
          <a:p>
            <a:pPr>
              <a:lnSpc>
                <a:spcPct val="100000"/>
              </a:lnSpc>
            </a:pPr>
            <a:r>
              <a:rPr lang="en-US" sz="2000" dirty="0">
                <a:latin typeface="Arial" panose="020B0604020202020204" pitchFamily="34" charset="0"/>
                <a:cs typeface="Arial" panose="020B0604020202020204" pitchFamily="34" charset="0"/>
              </a:rPr>
              <a:t>Delay your retirement</a:t>
            </a:r>
          </a:p>
          <a:p>
            <a:pPr>
              <a:lnSpc>
                <a:spcPct val="100000"/>
              </a:lnSpc>
            </a:pPr>
            <a:r>
              <a:rPr lang="en-US" sz="2000" dirty="0">
                <a:latin typeface="Arial" panose="020B0604020202020204" pitchFamily="34" charset="0"/>
                <a:cs typeface="Arial" panose="020B0604020202020204" pitchFamily="34" charset="0"/>
              </a:rPr>
              <a:t>Work with a financial professional</a:t>
            </a:r>
          </a:p>
          <a:p>
            <a:pPr>
              <a:lnSpc>
                <a:spcPct val="100000"/>
              </a:lnSpc>
            </a:pPr>
            <a:endParaRPr lang="en-US" sz="2000" dirty="0">
              <a:solidFill>
                <a:srgbClr val="0D2C52"/>
              </a:solidFill>
              <a:latin typeface="Arial" panose="020B0604020202020204" pitchFamily="34" charset="0"/>
              <a:cs typeface="Arial" panose="020B0604020202020204" pitchFamily="34" charset="0"/>
            </a:endParaRPr>
          </a:p>
          <a:p>
            <a:pPr>
              <a:lnSpc>
                <a:spcPct val="100000"/>
              </a:lnSpc>
            </a:pPr>
            <a:endParaRPr lang="en-US" sz="2000" dirty="0">
              <a:solidFill>
                <a:srgbClr val="0D2C52"/>
              </a:solidFill>
              <a:latin typeface="Arial" panose="020B0604020202020204" pitchFamily="34" charset="0"/>
              <a:cs typeface="Arial" panose="020B0604020202020204" pitchFamily="34" charset="0"/>
            </a:endParaRPr>
          </a:p>
          <a:p>
            <a:pPr>
              <a:lnSpc>
                <a:spcPct val="100000"/>
              </a:lnSpc>
            </a:pPr>
            <a:endParaRPr lang="en-US" sz="2000" dirty="0">
              <a:solidFill>
                <a:srgbClr val="0D2C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959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18743a5d-72c5-473a-b375-f536779c1436" xsi:nil="true"/>
    <lcf76f155ced4ddcb4097134ff3c332f xmlns="18743a5d-72c5-473a-b375-f536779c1436">
      <Terms xmlns="http://schemas.microsoft.com/office/infopath/2007/PartnerControls"/>
    </lcf76f155ced4ddcb4097134ff3c332f>
    <TaxCatchAll xmlns="83902ca1-ca24-4929-acf8-12b9d7d4f01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0BE89FB0F8A444B39D45EEE3B2666E" ma:contentTypeVersion="17" ma:contentTypeDescription="Create a new document." ma:contentTypeScope="" ma:versionID="a4180f7935d4822a5a1ecf6be8f4136d">
  <xsd:schema xmlns:xsd="http://www.w3.org/2001/XMLSchema" xmlns:xs="http://www.w3.org/2001/XMLSchema" xmlns:p="http://schemas.microsoft.com/office/2006/metadata/properties" xmlns:ns2="18743a5d-72c5-473a-b375-f536779c1436" xmlns:ns3="83902ca1-ca24-4929-acf8-12b9d7d4f013" targetNamespace="http://schemas.microsoft.com/office/2006/metadata/properties" ma:root="true" ma:fieldsID="dbd9695e942fa1bee708d67ccce72443" ns2:_="" ns3:_="">
    <xsd:import namespace="18743a5d-72c5-473a-b375-f536779c1436"/>
    <xsd:import namespace="83902ca1-ca24-4929-acf8-12b9d7d4f0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743a5d-72c5-473a-b375-f536779c14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810d340-05c3-435c-a1d0-250d5b7ccd8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902ca1-ca24-4929-acf8-12b9d7d4f01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a2e7e88-d922-4745-afc8-b314db178a14}" ma:internalName="TaxCatchAll" ma:showField="CatchAllData" ma:web="83902ca1-ca24-4929-acf8-12b9d7d4f01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2E5C9F-2E5C-4C43-8211-1C46BCB461DB}">
  <ds:schemaRef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http://purl.org/dc/dcmitype/"/>
    <ds:schemaRef ds:uri="18743a5d-72c5-473a-b375-f536779c1436"/>
    <ds:schemaRef ds:uri="83902ca1-ca24-4929-acf8-12b9d7d4f013"/>
    <ds:schemaRef ds:uri="http://schemas.microsoft.com/office/2006/metadata/properties"/>
  </ds:schemaRefs>
</ds:datastoreItem>
</file>

<file path=customXml/itemProps2.xml><?xml version="1.0" encoding="utf-8"?>
<ds:datastoreItem xmlns:ds="http://schemas.openxmlformats.org/officeDocument/2006/customXml" ds:itemID="{CF785F32-6D2D-4FDC-9CD9-6D92F3A5B5A0}">
  <ds:schemaRefs>
    <ds:schemaRef ds:uri="http://schemas.microsoft.com/sharepoint/v3/contenttype/forms"/>
  </ds:schemaRefs>
</ds:datastoreItem>
</file>

<file path=customXml/itemProps3.xml><?xml version="1.0" encoding="utf-8"?>
<ds:datastoreItem xmlns:ds="http://schemas.openxmlformats.org/officeDocument/2006/customXml" ds:itemID="{58C1F46E-EA46-48D7-B0C3-96C262AC75CB}"/>
</file>

<file path=docProps/app.xml><?xml version="1.0" encoding="utf-8"?>
<Properties xmlns="http://schemas.openxmlformats.org/officeDocument/2006/extended-properties" xmlns:vt="http://schemas.openxmlformats.org/officeDocument/2006/docPropsVTypes">
  <Template/>
  <TotalTime>1448</TotalTime>
  <Words>3576</Words>
  <Application>Microsoft Macintosh PowerPoint</Application>
  <PresentationFormat>Widescreen</PresentationFormat>
  <Paragraphs>170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DIN Pro Regular</vt:lpstr>
      <vt:lpstr>Office Theme</vt:lpstr>
      <vt:lpstr>Managing Sequence  of Returns Risk</vt:lpstr>
      <vt:lpstr>PowerPoint Presentation</vt:lpstr>
      <vt:lpstr>What is a Bear market?</vt:lpstr>
      <vt:lpstr>What is the Sequence of Returns Risk?</vt:lpstr>
      <vt:lpstr>PowerPoint Presentation</vt:lpstr>
      <vt:lpstr>PowerPoint Presentation</vt:lpstr>
      <vt:lpstr>PowerPoint Presentation</vt:lpstr>
      <vt:lpstr>PowerPoint Presentation</vt:lpstr>
      <vt:lpstr>Ways to help shield your retirement against the consequences of a bear market   </vt:lpstr>
      <vt:lpstr>Are Fixed Annuities a good fit for your financial strategy? </vt:lpstr>
      <vt:lpstr>Does Life Insurance have a place in your financial strategy?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Sequence  of Returns Risk</dc:title>
  <dc:creator>Kimberly Marcella</dc:creator>
  <cp:lastModifiedBy>Maureen Walker</cp:lastModifiedBy>
  <cp:revision>20</cp:revision>
  <dcterms:created xsi:type="dcterms:W3CDTF">2021-07-01T19:16:27Z</dcterms:created>
  <dcterms:modified xsi:type="dcterms:W3CDTF">2024-01-23T18:56:47Z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0x010100FD0BE89FB0F8A444B39D45EEE3B2666E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